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88" r:id="rId4"/>
    <p:sldId id="291" r:id="rId5"/>
    <p:sldId id="292" r:id="rId6"/>
    <p:sldId id="293" r:id="rId7"/>
    <p:sldId id="295" r:id="rId8"/>
    <p:sldId id="294" r:id="rId9"/>
    <p:sldId id="289" r:id="rId10"/>
    <p:sldId id="296" r:id="rId11"/>
    <p:sldId id="297" r:id="rId12"/>
    <p:sldId id="298" r:id="rId13"/>
    <p:sldId id="299" r:id="rId14"/>
    <p:sldId id="280" r:id="rId15"/>
    <p:sldId id="300" r:id="rId16"/>
    <p:sldId id="301" r:id="rId17"/>
    <p:sldId id="302" r:id="rId18"/>
    <p:sldId id="303" r:id="rId19"/>
    <p:sldId id="305" r:id="rId20"/>
    <p:sldId id="304" r:id="rId21"/>
    <p:sldId id="307" r:id="rId22"/>
    <p:sldId id="308" r:id="rId23"/>
    <p:sldId id="309" r:id="rId24"/>
    <p:sldId id="310" r:id="rId25"/>
    <p:sldId id="311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7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0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70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8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59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8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5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7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47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37D534-1A9F-42A2-B602-517E037E04CE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07B745-20DB-4921-934D-EF3C870886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0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758951"/>
            <a:ext cx="7543800" cy="274337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2">
                    <a:lumMod val="75000"/>
                  </a:schemeClr>
                </a:solidFill>
              </a:rPr>
              <a:t>Jak na publikování článku v odborném časopise</a:t>
            </a:r>
            <a:endParaRPr lang="cs-CZ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960" y="4554747"/>
            <a:ext cx="7543800" cy="578047"/>
          </a:xfrm>
        </p:spPr>
        <p:txBody>
          <a:bodyPr>
            <a:noAutofit/>
          </a:bodyPr>
          <a:lstStyle/>
          <a:p>
            <a:pPr algn="r"/>
            <a:r>
              <a:rPr lang="cs-CZ" sz="3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Václav Šimandl</a:t>
            </a:r>
          </a:p>
        </p:txBody>
      </p:sp>
    </p:spTree>
    <p:extLst>
      <p:ext uri="{BB962C8B-B14F-4D97-AF65-F5344CB8AC3E}">
        <p14:creationId xmlns:p14="http://schemas.microsoft.com/office/powerpoint/2010/main" val="26446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Velmi nevhodné volby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4"/>
            <a:ext cx="8244039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Predátorské časopisy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Výzkumníkům se podbízí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Rozesílají spam s nabídkou k publikování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Někdy využívají sociálního inženýrství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Nabízí velmi rychlé publikování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Do týdne i méně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Za publikování často požadují poplatek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Renomované časopisy toto málokdy vyžadují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Výjimkou open-</a:t>
            </a:r>
            <a:r>
              <a:rPr lang="cs-CZ" sz="2200" dirty="0" err="1" smtClean="0"/>
              <a:t>access</a:t>
            </a:r>
            <a:r>
              <a:rPr lang="cs-CZ" sz="2200" dirty="0" smtClean="0"/>
              <a:t> periodika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20" y="1737361"/>
            <a:ext cx="7536080" cy="50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Velmi nevhodné volby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4"/>
            <a:ext cx="8244039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Predátorské časopisy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Uvádí zavádějící informace o indexaci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Slibují indexaci v databázích s názvy podobnými těm renomovaným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Např. uvádí WOS namísto Web </a:t>
            </a:r>
            <a:r>
              <a:rPr lang="cs-CZ" sz="2200" dirty="0" err="1" smtClean="0"/>
              <a:t>of</a:t>
            </a:r>
            <a:r>
              <a:rPr lang="cs-CZ" sz="2200" dirty="0" smtClean="0"/>
              <a:t> Science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Uvádí zavádějící informace o hodnocení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Uvádí hodnocení v žebříčcích s názvy podobnými těm renomovaným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</a:t>
            </a:r>
            <a:r>
              <a:rPr lang="cs-CZ" sz="2200" dirty="0" err="1" smtClean="0"/>
              <a:t>Scopus</a:t>
            </a:r>
            <a:r>
              <a:rPr lang="cs-CZ" sz="2200" dirty="0" smtClean="0"/>
              <a:t> Rating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err="1" smtClean="0"/>
              <a:t>Impact</a:t>
            </a:r>
            <a:r>
              <a:rPr lang="cs-CZ" sz="2200" dirty="0" smtClean="0"/>
              <a:t> </a:t>
            </a:r>
            <a:r>
              <a:rPr lang="cs-CZ" sz="2200" dirty="0" err="1" smtClean="0"/>
              <a:t>Factor</a:t>
            </a:r>
            <a:endParaRPr lang="cs-CZ" sz="2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32867"/>
          <a:stretch/>
        </p:blipFill>
        <p:spPr>
          <a:xfrm>
            <a:off x="875899" y="984272"/>
            <a:ext cx="8268101" cy="59168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175"/>
            <a:ext cx="6397228" cy="59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Velmi nevhodné volby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4"/>
            <a:ext cx="8244039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Predátorské časopisy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Publikování v nich nemá význam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Z hlediska Metodiky 17+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Publikování v nich může poškodit pověst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Vědeckou komunitou vnímáno negativně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Chápáno jako snaha mít snadný publikační výstup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Např. naplnit požadavky studia či projektu</a:t>
            </a:r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6A3F317C-7EC2-43E2-A6B9-DBFDE53ADB61}"/>
              </a:ext>
            </a:extLst>
          </p:cNvPr>
          <p:cNvSpPr/>
          <p:nvPr/>
        </p:nvSpPr>
        <p:spPr>
          <a:xfrm>
            <a:off x="5186985" y="3803280"/>
            <a:ext cx="4182701" cy="3300467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Důrazně doporučuji se jim vyhnout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59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798897" y="933651"/>
            <a:ext cx="7883090" cy="1010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1918883" y="1438977"/>
            <a:ext cx="5345810" cy="42182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Kde tedy publikovat?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901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Velmi vhodné volby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1841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Časopisy indexované v databázích: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Web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Science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Scopus</a:t>
            </a:r>
            <a:endParaRPr lang="cs-CZ" sz="2400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Publikují články s globálním významem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Obvykle v angličtině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Velmi náročné recenzní řízení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Jedno i více kol posuzování</a:t>
            </a:r>
            <a:endParaRPr lang="cs-CZ" sz="2200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Dlouhá doba od zaslání příspěvku do jeho publikování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Půl roku i déle</a:t>
            </a:r>
          </a:p>
        </p:txBody>
      </p:sp>
    </p:spTree>
    <p:extLst>
      <p:ext uri="{BB962C8B-B14F-4D97-AF65-F5344CB8AC3E}">
        <p14:creationId xmlns:p14="http://schemas.microsoft.com/office/powerpoint/2010/main" val="25983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Velmi vhodné volby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Časopisy indexované v databázích: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Web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Science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Scopus</a:t>
            </a:r>
            <a:endParaRPr lang="cs-CZ" sz="2400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Publikace v nich oceňována</a:t>
            </a:r>
            <a:endParaRPr lang="cs-CZ" sz="2600" dirty="0">
              <a:solidFill>
                <a:schemeClr val="tx1"/>
              </a:solidFill>
            </a:endParaRP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 rámci Metodiky 17+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V rámci doktorského studia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Publikování v nich obvykle zdarma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Platí čtenář za přístup ke článku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Výjimkou open-</a:t>
            </a:r>
            <a:r>
              <a:rPr lang="cs-CZ" sz="2200" dirty="0" err="1" smtClean="0">
                <a:solidFill>
                  <a:schemeClr val="tx1"/>
                </a:solidFill>
              </a:rPr>
              <a:t>access</a:t>
            </a:r>
            <a:r>
              <a:rPr lang="cs-CZ" sz="2200" dirty="0" smtClean="0">
                <a:solidFill>
                  <a:schemeClr val="tx1"/>
                </a:solidFill>
              </a:rPr>
              <a:t> přístup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Náklady nese autor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Přístup pro čtenáře je zdarma</a:t>
            </a:r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5919538" y="2367815"/>
            <a:ext cx="3128210" cy="2281187"/>
          </a:xfrm>
          <a:prstGeom prst="cloudCallout">
            <a:avLst>
              <a:gd name="adj1" fmla="val -68696"/>
              <a:gd name="adj2" fmla="val 75776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Zvýšení dosahu článku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83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798897" y="933651"/>
            <a:ext cx="7883090" cy="1010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1062235" y="933651"/>
            <a:ext cx="4395289" cy="372497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Vytvořil(a) jsem článek globálního významu</a:t>
            </a:r>
            <a:endParaRPr lang="cs-CZ" sz="2400" dirty="0"/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3957835" y="2674219"/>
            <a:ext cx="4395289" cy="372497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jakém časopise jej publikovat?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9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Volba konkrétního časopisu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Na základě doporučení kolegů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Kteří mají s časopisem zkušenost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Nutno dbát na zaměření časopisu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Na základě toho, odkud sami citujeme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Podobné zaměření citovaného i citujícího příspěvku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Nutno zhodnotit prestiž časopisu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Orientace podle </a:t>
            </a:r>
            <a:r>
              <a:rPr lang="cs-CZ" sz="2200" dirty="0" err="1" smtClean="0">
                <a:solidFill>
                  <a:schemeClr val="tx1"/>
                </a:solidFill>
              </a:rPr>
              <a:t>Impact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Factoru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4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Pro časopisy indexované ve Web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Science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Orientace podle SJR</a:t>
            </a:r>
          </a:p>
          <a:p>
            <a:pPr lvl="4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Pro časopisy indexované ve </a:t>
            </a:r>
            <a:r>
              <a:rPr lang="cs-CZ" sz="2200" dirty="0" err="1" smtClean="0">
                <a:solidFill>
                  <a:schemeClr val="tx1"/>
                </a:solidFill>
              </a:rPr>
              <a:t>Scopusu</a:t>
            </a:r>
            <a:endParaRPr lang="cs-CZ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Volba konkrétního časopisu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 Prestiž časopisu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Dvousečná zbraň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Čím vyšší IF a / nebo SJR, tím je publikování v něm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Významnější a oceňovanější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Náročnější 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Nutno zvolit rozumnou úroveň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Obvykle se uvádí na webu časopisu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Vhodné zkontrolovat přímo v databázi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Viz příklad predátorských časopisů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482"/>
            <a:ext cx="9144000" cy="41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Praktické rady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Co udělat pro přijetí článku?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Připravit příspěvek v co nejvyšší kvalitě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O to se snažíme pokaždé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Poupravit příspěvek, aby plně odpovídal zaměření časopisu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Poupravit název a abstrakt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Poupravit motivaci výzkumu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Dodržet požadavky vydavatele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Z hlediska rozsahu příspěvku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Z hlediska formy příspěvku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Včetně citačního stylu</a:t>
            </a:r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5293896" y="3984859"/>
            <a:ext cx="3752248" cy="2577965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Některé časopisy požadují citovat jejich dřívější příspěvky</a:t>
            </a:r>
            <a:endParaRPr lang="cs-CZ" sz="2000" dirty="0"/>
          </a:p>
        </p:txBody>
      </p:sp>
      <p:sp>
        <p:nvSpPr>
          <p:cNvPr id="7" name="Mrak 6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6150543" y="1845734"/>
            <a:ext cx="3423386" cy="2469592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Ke zvážení, zda se podvolit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935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rak 5"/>
          <p:cNvSpPr/>
          <p:nvPr/>
        </p:nvSpPr>
        <p:spPr>
          <a:xfrm>
            <a:off x="2705921" y="2784787"/>
            <a:ext cx="3777877" cy="2306705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časopise nebo na konferenci?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Měl(a) bys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to publikovat…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rak 4"/>
          <p:cNvSpPr/>
          <p:nvPr/>
        </p:nvSpPr>
        <p:spPr>
          <a:xfrm>
            <a:off x="5775158" y="1499092"/>
            <a:ext cx="2981351" cy="221626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Česky nebo anglicky?</a:t>
            </a:r>
            <a:endParaRPr lang="cs-CZ" sz="2400" dirty="0"/>
          </a:p>
        </p:txBody>
      </p:sp>
      <p:sp>
        <p:nvSpPr>
          <p:cNvPr id="7" name="Mrak 6"/>
          <p:cNvSpPr/>
          <p:nvPr/>
        </p:nvSpPr>
        <p:spPr>
          <a:xfrm>
            <a:off x="122744" y="1790389"/>
            <a:ext cx="3140219" cy="227147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Jak zjistit kvalitu časopisu?</a:t>
            </a:r>
            <a:endParaRPr lang="cs-CZ" sz="2400" dirty="0"/>
          </a:p>
        </p:txBody>
      </p:sp>
      <p:sp>
        <p:nvSpPr>
          <p:cNvPr id="8" name="Mrak 7"/>
          <p:cNvSpPr/>
          <p:nvPr/>
        </p:nvSpPr>
        <p:spPr>
          <a:xfrm>
            <a:off x="567891" y="4418449"/>
            <a:ext cx="3502125" cy="2049727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Jaký časopis / konferenci zvolit?</a:t>
            </a:r>
            <a:endParaRPr lang="cs-CZ" sz="2400" dirty="0"/>
          </a:p>
        </p:txBody>
      </p:sp>
      <p:sp>
        <p:nvSpPr>
          <p:cNvPr id="10" name="Mrak 9"/>
          <p:cNvSpPr/>
          <p:nvPr/>
        </p:nvSpPr>
        <p:spPr>
          <a:xfrm>
            <a:off x="5313146" y="4061861"/>
            <a:ext cx="3753828" cy="222852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kdy to musím zveřejnit</a:t>
            </a:r>
            <a:r>
              <a:rPr lang="cs-CZ" sz="2400" dirty="0" smtClean="0"/>
              <a:t>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69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Praktické rady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Co dělat po zamítnutí článku?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Pečlivě pročíst recenzní posudky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Identifikovat důvod zamítnutí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Nevhodnost tématu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Nízká kvalita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V případě nevhodného tématu 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Oslovit jiný časopis podobné prestiže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V případě nízké kvality 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Opravit nejvýznamnější chyby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Oslovit jiný časopis nižší prestiže</a:t>
            </a:r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5621154" y="4273616"/>
            <a:ext cx="3424989" cy="228920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Tento postup se může několikrát opakovat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514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798897" y="933651"/>
            <a:ext cx="7883090" cy="10106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1062235" y="933651"/>
            <a:ext cx="4395289" cy="372497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Vytvořil(a) jsem článek spíše lokálního významu</a:t>
            </a:r>
            <a:endParaRPr lang="cs-CZ" sz="2400" dirty="0"/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3957835" y="2674219"/>
            <a:ext cx="4395289" cy="3724976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Kde jej publikovat?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20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Místo publikování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tx1"/>
                </a:solidFill>
              </a:rPr>
              <a:t> Lokální časopis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Český či slovenský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Indexace v databázích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Měl by být indexován v databázi ERIH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Pozor </a:t>
            </a:r>
            <a:r>
              <a:rPr lang="cs-CZ" sz="2200" dirty="0" smtClean="0">
                <a:solidFill>
                  <a:schemeClr val="tx1"/>
                </a:solidFill>
              </a:rPr>
              <a:t>na sliby </a:t>
            </a:r>
            <a:r>
              <a:rPr lang="cs-CZ" sz="2200" dirty="0" smtClean="0">
                <a:solidFill>
                  <a:schemeClr val="tx1"/>
                </a:solidFill>
              </a:rPr>
              <a:t>potenciální indexace </a:t>
            </a:r>
          </a:p>
          <a:p>
            <a:pPr lvl="4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Např. „Evaluován k indexaci“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tx1"/>
                </a:solidFill>
              </a:rPr>
              <a:t> Konference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Česká či slovenská 	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Zahraniční</a:t>
            </a:r>
            <a:endParaRPr lang="cs-CZ" sz="2600" dirty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Publikování na konferenci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Proč publikovat na konferenci?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Získání zpětné vazby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Zjištění, zda má téma ohlas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Zjištění názorů na tento výzkum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Objevení možných námětů na další výzkum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Propojení s komunitou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Navázání nových vztahů s lidmi v oboru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Významné pro další spolupráci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Zintenzivnění existujících vztahů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Domluva konkrétní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334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Publikování na konferenci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marL="201168" lvl="1" indent="0">
              <a:buClrTx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Proč publikovat na konferenci?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Seznámení se s novými trendy v oboru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Na základě přednášek ostatních účastníků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Benefity spojené s cestováním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Sborníky některých konferencí jsou indexované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 databázi</a:t>
            </a:r>
            <a:r>
              <a:rPr lang="cs-CZ" sz="2200" dirty="0">
                <a:solidFill>
                  <a:schemeClr val="tx1"/>
                </a:solidFill>
              </a:rPr>
              <a:t> Web </a:t>
            </a:r>
            <a:r>
              <a:rPr lang="cs-CZ" sz="2200" dirty="0" err="1">
                <a:solidFill>
                  <a:schemeClr val="tx1"/>
                </a:solidFill>
              </a:rPr>
              <a:t>of</a:t>
            </a:r>
            <a:r>
              <a:rPr lang="cs-CZ" sz="2200" dirty="0">
                <a:solidFill>
                  <a:schemeClr val="tx1"/>
                </a:solidFill>
              </a:rPr>
              <a:t> Science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V databázi </a:t>
            </a:r>
            <a:r>
              <a:rPr lang="cs-CZ" sz="2200" dirty="0" err="1" smtClean="0">
                <a:solidFill>
                  <a:schemeClr val="tx1"/>
                </a:solidFill>
              </a:rPr>
              <a:t>Scopus</a:t>
            </a:r>
            <a:endParaRPr lang="cs-CZ" sz="2200" dirty="0">
              <a:solidFill>
                <a:schemeClr val="tx1"/>
              </a:solidFill>
            </a:endParaRP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 smtClean="0">
                <a:solidFill>
                  <a:schemeClr val="tx1"/>
                </a:solidFill>
              </a:rPr>
              <a:t> Prestiž je nižší než v případě publikování v časopise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Indexovaném ve stejné databázi</a:t>
            </a:r>
          </a:p>
        </p:txBody>
      </p:sp>
    </p:spTree>
    <p:extLst>
      <p:ext uri="{BB962C8B-B14F-4D97-AF65-F5344CB8AC3E}">
        <p14:creationId xmlns:p14="http://schemas.microsoft.com/office/powerpoint/2010/main" val="20321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Závěrem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55281" cy="4420312"/>
          </a:xfrm>
        </p:spPr>
        <p:txBody>
          <a:bodyPr>
            <a:normAutofit/>
          </a:bodyPr>
          <a:lstStyle/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Efektivně publikovat se musí člověk naučit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Podobně jako se učí realizovat výzkum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Zpočátku člověk publikuje spíše lokálně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V českých a slovenských časopisech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Na českých a slovenských konferencích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Odmítnutí příspěvku by nemělo člověka odradit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smtClean="0">
                <a:solidFill>
                  <a:schemeClr val="tx1"/>
                </a:solidFill>
              </a:rPr>
              <a:t> Měl </a:t>
            </a:r>
            <a:r>
              <a:rPr lang="cs-CZ" sz="2200" dirty="0" smtClean="0">
                <a:solidFill>
                  <a:schemeClr val="tx1"/>
                </a:solidFill>
              </a:rPr>
              <a:t>by se poučit ze svých chyb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cs-CZ" sz="2600" dirty="0" smtClean="0">
                <a:solidFill>
                  <a:schemeClr val="tx1"/>
                </a:solidFill>
              </a:rPr>
              <a:t> Při publikování jde o kvalitu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Nikoliv o kvantitu</a:t>
            </a:r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Zohledněno i v Metodice 17+</a:t>
            </a:r>
          </a:p>
        </p:txBody>
      </p:sp>
    </p:spTree>
    <p:extLst>
      <p:ext uri="{BB962C8B-B14F-4D97-AF65-F5344CB8AC3E}">
        <p14:creationId xmlns:p14="http://schemas.microsoft.com/office/powerpoint/2010/main" val="21822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847850"/>
            <a:ext cx="9144000" cy="1511367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Děkuji za pozornost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22960" y="5084137"/>
            <a:ext cx="7543800" cy="57804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/>
              <a:t>simandl@pf.jcu.cz</a:t>
            </a:r>
          </a:p>
        </p:txBody>
      </p:sp>
    </p:spTree>
    <p:extLst>
      <p:ext uri="{BB962C8B-B14F-4D97-AF65-F5344CB8AC3E}">
        <p14:creationId xmlns:p14="http://schemas.microsoft.com/office/powerpoint/2010/main" val="26970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Faktory ke zvážení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031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800" dirty="0" smtClean="0"/>
              <a:t> Předem daný typ časopisu / konference</a:t>
            </a:r>
            <a:endParaRPr lang="cs-CZ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800" dirty="0" smtClean="0"/>
              <a:t> Kvalita příspěvku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800" dirty="0"/>
              <a:t> </a:t>
            </a:r>
            <a:r>
              <a:rPr lang="cs-CZ" sz="2800" dirty="0" smtClean="0"/>
              <a:t>Skutečné tematické zaměření</a:t>
            </a:r>
            <a:endParaRPr lang="cs-CZ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800" dirty="0" smtClean="0"/>
              <a:t> Možnosti překladu příspěvku</a:t>
            </a:r>
            <a:endParaRPr lang="cs-CZ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800" dirty="0" smtClean="0"/>
              <a:t> Finanční možnosti</a:t>
            </a:r>
          </a:p>
        </p:txBody>
      </p:sp>
    </p:spTree>
    <p:extLst>
      <p:ext uri="{BB962C8B-B14F-4D97-AF65-F5344CB8AC3E}">
        <p14:creationId xmlns:p14="http://schemas.microsoft.com/office/powerpoint/2010/main" val="13498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Faktory ke zvážení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8003407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Předem daný typ časopisu / konference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Určen studijními povinnostmi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Např. nutno jednou publikovat v zahraničním časopise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Doporučen kvůli hodnocení akademických pracovníků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Vychází z Metodiky 17+</a:t>
            </a:r>
            <a:endParaRPr lang="cs-CZ" sz="2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Určen požadavky řešeného projektu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Řešitel </a:t>
            </a:r>
            <a:r>
              <a:rPr lang="cs-CZ" sz="2200" dirty="0" smtClean="0"/>
              <a:t>projektu </a:t>
            </a:r>
            <a:r>
              <a:rPr lang="cs-CZ" sz="2200" dirty="0" smtClean="0"/>
              <a:t>slíbil určitý způsob publikování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06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Faktory ke zvážení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8003407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Kvalita příspěvku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Nutno určit, zda má příspěvek spíše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Lokální (regionální) význam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Globální (celoevropský či celosvětový) význam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Do určité míry posoudí autor sám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Potřeba kriticky zhodnotit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/>
              <a:t> </a:t>
            </a:r>
            <a:r>
              <a:rPr lang="cs-CZ" sz="2600" dirty="0" smtClean="0"/>
              <a:t>Vhodné nechat posoudit zkušenější kolegy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Zejména pokud má podle Vás příspěvek globální význam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153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Faktory ke zvážení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8051534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Skutečné tematické zaměření příspěvku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Nutno určit téma, kterému se věnuje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Které tvoří jádro příspěvku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Může se lišit od zaměření výzkumného projektu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Disertační práce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Řešeného projektu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Tyto projekty mívají více témat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V příspěvku se zpracovává jedno z nich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345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Faktory ke zvážení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4"/>
            <a:ext cx="8244039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Možnosti překladu příspěvku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Anglických periodik / konferencí je více než českých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/>
              <a:t> </a:t>
            </a:r>
            <a:r>
              <a:rPr lang="cs-CZ" sz="2600" dirty="0" smtClean="0"/>
              <a:t>Nutno posoudit reálnost překladu do angličtiny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Svépomocí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Najatým překladatelem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Potřeba jej najít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Potřeba jej zaplatit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Nutno posoudit reálnost korektury v angličtině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Překladatel obvykle nezná odborné výrazy</a:t>
            </a:r>
          </a:p>
        </p:txBody>
      </p:sp>
    </p:spTree>
    <p:extLst>
      <p:ext uri="{BB962C8B-B14F-4D97-AF65-F5344CB8AC3E}">
        <p14:creationId xmlns:p14="http://schemas.microsoft.com/office/powerpoint/2010/main" val="4385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24274" cy="1450757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Faktory ke zvážení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4"/>
            <a:ext cx="8244039" cy="46031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2800" dirty="0" smtClean="0"/>
              <a:t> Finanční možnosti</a:t>
            </a:r>
            <a:endParaRPr lang="cs-CZ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Překladu článku do angličtiny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Viz předchozí snímek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 smtClean="0"/>
              <a:t> Úhrady nákladů na konferenci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Konferenčních poplatků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Dopravy a ubytování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600" dirty="0"/>
              <a:t> </a:t>
            </a:r>
            <a:r>
              <a:rPr lang="cs-CZ" sz="2600" dirty="0" smtClean="0"/>
              <a:t>Zaplacení poplatků za publikaci v časopise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 smtClean="0"/>
              <a:t> Obvykle nejsou vyžadovány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Výjimkou open-</a:t>
            </a:r>
            <a:r>
              <a:rPr lang="cs-CZ" sz="2200" dirty="0" err="1" smtClean="0"/>
              <a:t>access</a:t>
            </a:r>
            <a:r>
              <a:rPr lang="cs-CZ" sz="2200" dirty="0" smtClean="0"/>
              <a:t> periodika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Výjimkou predátorské časopisy</a:t>
            </a:r>
          </a:p>
        </p:txBody>
      </p:sp>
    </p:spTree>
    <p:extLst>
      <p:ext uri="{BB962C8B-B14F-4D97-AF65-F5344CB8AC3E}">
        <p14:creationId xmlns:p14="http://schemas.microsoft.com/office/powerpoint/2010/main" val="42275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rak 5">
            <a:extLst>
              <a:ext uri="{FF2B5EF4-FFF2-40B4-BE49-F238E27FC236}">
                <a16:creationId xmlns:a16="http://schemas.microsoft.com/office/drawing/2014/main" id="{CF2F8039-0E71-438B-9812-B6362D96EFE9}"/>
              </a:ext>
            </a:extLst>
          </p:cNvPr>
          <p:cNvSpPr/>
          <p:nvPr/>
        </p:nvSpPr>
        <p:spPr>
          <a:xfrm>
            <a:off x="579422" y="1995810"/>
            <a:ext cx="4182701" cy="3300467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Kde tedy publikovat?</a:t>
            </a:r>
            <a:endParaRPr lang="cs-CZ" sz="2400" dirty="0"/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6A3F317C-7EC2-43E2-A6B9-DBFDE53ADB61}"/>
              </a:ext>
            </a:extLst>
          </p:cNvPr>
          <p:cNvSpPr/>
          <p:nvPr/>
        </p:nvSpPr>
        <p:spPr>
          <a:xfrm>
            <a:off x="3800947" y="2917755"/>
            <a:ext cx="4182701" cy="3300467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Kde určitě </a:t>
            </a:r>
            <a:r>
              <a:rPr lang="cs-CZ" sz="2400" dirty="0" err="1" smtClean="0"/>
              <a:t>NEpublikovat</a:t>
            </a:r>
            <a:r>
              <a:rPr lang="cs-CZ" sz="2400" dirty="0" smtClean="0"/>
              <a:t>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00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1106</TotalTime>
  <Words>1076</Words>
  <Application>Microsoft Office PowerPoint</Application>
  <PresentationFormat>Předvádění na obrazovce (4:3)</PresentationFormat>
  <Paragraphs>209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 New</vt:lpstr>
      <vt:lpstr>Retrospektiva</vt:lpstr>
      <vt:lpstr>Jak na publikování článku v odborném časopise</vt:lpstr>
      <vt:lpstr>Měl(a) bys to publikovat…</vt:lpstr>
      <vt:lpstr>Faktory ke zvážení</vt:lpstr>
      <vt:lpstr>Faktory ke zvážení</vt:lpstr>
      <vt:lpstr>Faktory ke zvážení</vt:lpstr>
      <vt:lpstr>Faktory ke zvážení</vt:lpstr>
      <vt:lpstr>Faktory ke zvážení</vt:lpstr>
      <vt:lpstr>Faktory ke zvážení</vt:lpstr>
      <vt:lpstr>Prezentace aplikace PowerPoint</vt:lpstr>
      <vt:lpstr>Velmi nevhodné volby</vt:lpstr>
      <vt:lpstr>Velmi nevhodné volby</vt:lpstr>
      <vt:lpstr>Velmi nevhodné volby</vt:lpstr>
      <vt:lpstr>Prezentace aplikace PowerPoint</vt:lpstr>
      <vt:lpstr>Velmi vhodné volby</vt:lpstr>
      <vt:lpstr>Velmi vhodné volby</vt:lpstr>
      <vt:lpstr>Prezentace aplikace PowerPoint</vt:lpstr>
      <vt:lpstr>Volba konkrétního časopisu</vt:lpstr>
      <vt:lpstr>Volba konkrétního časopisu</vt:lpstr>
      <vt:lpstr>Praktické rady</vt:lpstr>
      <vt:lpstr>Praktické rady</vt:lpstr>
      <vt:lpstr>Prezentace aplikace PowerPoint</vt:lpstr>
      <vt:lpstr>Místo publikování</vt:lpstr>
      <vt:lpstr>Publikování na konferenci</vt:lpstr>
      <vt:lpstr>Publikování na konferenci</vt:lpstr>
      <vt:lpstr>Závěrem</vt:lpstr>
      <vt:lpstr>Děkuji za pozornost</vt:lpstr>
    </vt:vector>
  </TitlesOfParts>
  <Company>PF 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výjezdy</dc:title>
  <dc:creator>Šimandl Václav Mgr. Ph.D.</dc:creator>
  <cp:lastModifiedBy>Šimandl Václav Mgr. Ph.D.</cp:lastModifiedBy>
  <cp:revision>107</cp:revision>
  <dcterms:created xsi:type="dcterms:W3CDTF">2020-11-27T17:05:19Z</dcterms:created>
  <dcterms:modified xsi:type="dcterms:W3CDTF">2021-11-28T15:28:24Z</dcterms:modified>
</cp:coreProperties>
</file>