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9" r:id="rId9"/>
    <p:sldId id="268" r:id="rId10"/>
    <p:sldId id="267" r:id="rId11"/>
    <p:sldId id="263" r:id="rId12"/>
    <p:sldId id="264" r:id="rId13"/>
    <p:sldId id="265" r:id="rId14"/>
    <p:sldId id="266" r:id="rId1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045C39-2DC2-6468-3FDB-B29488607A4B}" v="62" dt="2021-02-03T21:21:51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an Bezdeka" userId="S::bezdekaj@office365.zcu.cz::17b59497-bca4-427c-84e6-9843eb51b8bc" providerId="AD" clId="Web-{FD045C39-2DC2-6468-3FDB-B29488607A4B}"/>
    <pc:docChg chg="modSld">
      <pc:chgData name="Mgr. Jan Bezdeka" userId="S::bezdekaj@office365.zcu.cz::17b59497-bca4-427c-84e6-9843eb51b8bc" providerId="AD" clId="Web-{FD045C39-2DC2-6468-3FDB-B29488607A4B}" dt="2021-02-03T21:21:51.524" v="54" actId="20577"/>
      <pc:docMkLst>
        <pc:docMk/>
      </pc:docMkLst>
      <pc:sldChg chg="addSp delSp modSp">
        <pc:chgData name="Mgr. Jan Bezdeka" userId="S::bezdekaj@office365.zcu.cz::17b59497-bca4-427c-84e6-9843eb51b8bc" providerId="AD" clId="Web-{FD045C39-2DC2-6468-3FDB-B29488607A4B}" dt="2021-02-03T21:21:51.524" v="54" actId="20577"/>
        <pc:sldMkLst>
          <pc:docMk/>
          <pc:sldMk cId="1738283140" sldId="260"/>
        </pc:sldMkLst>
        <pc:spChg chg="add del mod">
          <ac:chgData name="Mgr. Jan Bezdeka" userId="S::bezdekaj@office365.zcu.cz::17b59497-bca4-427c-84e6-9843eb51b8bc" providerId="AD" clId="Web-{FD045C39-2DC2-6468-3FDB-B29488607A4B}" dt="2021-02-03T21:19:14.348" v="26"/>
          <ac:spMkLst>
            <pc:docMk/>
            <pc:sldMk cId="1738283140" sldId="260"/>
            <ac:spMk id="3" creationId="{289B58DE-296E-4CD5-BB39-E3B4CF0D8457}"/>
          </ac:spMkLst>
        </pc:spChg>
        <pc:spChg chg="add mod">
          <ac:chgData name="Mgr. Jan Bezdeka" userId="S::bezdekaj@office365.zcu.cz::17b59497-bca4-427c-84e6-9843eb51b8bc" providerId="AD" clId="Web-{FD045C39-2DC2-6468-3FDB-B29488607A4B}" dt="2021-02-03T21:21:05.710" v="48" actId="1076"/>
          <ac:spMkLst>
            <pc:docMk/>
            <pc:sldMk cId="1738283140" sldId="260"/>
            <ac:spMk id="4" creationId="{98F2E666-1B53-46BA-BAF5-0BBBBC9C19B0}"/>
          </ac:spMkLst>
        </pc:spChg>
        <pc:spChg chg="mod">
          <ac:chgData name="Mgr. Jan Bezdeka" userId="S::bezdekaj@office365.zcu.cz::17b59497-bca4-427c-84e6-9843eb51b8bc" providerId="AD" clId="Web-{FD045C39-2DC2-6468-3FDB-B29488607A4B}" dt="2021-02-03T21:21:51.524" v="54" actId="20577"/>
          <ac:spMkLst>
            <pc:docMk/>
            <pc:sldMk cId="1738283140" sldId="260"/>
            <ac:spMk id="5" creationId="{00000000-0000-0000-0000-000000000000}"/>
          </ac:spMkLst>
        </pc:spChg>
        <pc:spChg chg="mod">
          <ac:chgData name="Mgr. Jan Bezdeka" userId="S::bezdekaj@office365.zcu.cz::17b59497-bca4-427c-84e6-9843eb51b8bc" providerId="AD" clId="Web-{FD045C39-2DC2-6468-3FDB-B29488607A4B}" dt="2021-02-03T21:21:13.241" v="49" actId="1076"/>
          <ac:spMkLst>
            <pc:docMk/>
            <pc:sldMk cId="1738283140" sldId="260"/>
            <ac:spMk id="6" creationId="{00000000-0000-0000-0000-000000000000}"/>
          </ac:spMkLst>
        </pc:spChg>
        <pc:grpChg chg="add">
          <ac:chgData name="Mgr. Jan Bezdeka" userId="S::bezdekaj@office365.zcu.cz::17b59497-bca4-427c-84e6-9843eb51b8bc" providerId="AD" clId="Web-{FD045C39-2DC2-6468-3FDB-B29488607A4B}" dt="2021-02-03T21:21:17.726" v="51"/>
          <ac:grpSpMkLst>
            <pc:docMk/>
            <pc:sldMk cId="1738283140" sldId="260"/>
            <ac:grpSpMk id="10" creationId="{D8851872-FA4F-412E-8BDB-2CF98CBAF665}"/>
          </ac:grpSpMkLst>
        </pc:grpChg>
        <pc:grpChg chg="add">
          <ac:chgData name="Mgr. Jan Bezdeka" userId="S::bezdekaj@office365.zcu.cz::17b59497-bca4-427c-84e6-9843eb51b8bc" providerId="AD" clId="Web-{FD045C39-2DC2-6468-3FDB-B29488607A4B}" dt="2021-02-03T21:21:22.976" v="52"/>
          <ac:grpSpMkLst>
            <pc:docMk/>
            <pc:sldMk cId="1738283140" sldId="260"/>
            <ac:grpSpMk id="11" creationId="{3C39B625-F931-4EF9-A694-FEDBD5ACE489}"/>
          </ac:grpSpMkLst>
        </pc:grpChg>
        <pc:picChg chg="add mod">
          <ac:chgData name="Mgr. Jan Bezdeka" userId="S::bezdekaj@office365.zcu.cz::17b59497-bca4-427c-84e6-9843eb51b8bc" providerId="AD" clId="Web-{FD045C39-2DC2-6468-3FDB-B29488607A4B}" dt="2021-02-03T21:21:13.241" v="50" actId="1076"/>
          <ac:picMkLst>
            <pc:docMk/>
            <pc:sldMk cId="1738283140" sldId="260"/>
            <ac:picMk id="8" creationId="{AE324CFC-BE46-4E36-B011-5FB7D825C6DD}"/>
          </ac:picMkLst>
        </pc:picChg>
        <pc:picChg chg="add del mod">
          <ac:chgData name="Mgr. Jan Bezdeka" userId="S::bezdekaj@office365.zcu.cz::17b59497-bca4-427c-84e6-9843eb51b8bc" providerId="AD" clId="Web-{FD045C39-2DC2-6468-3FDB-B29488607A4B}" dt="2021-02-03T21:19:47.286" v="32" actId="1076"/>
          <ac:picMkLst>
            <pc:docMk/>
            <pc:sldMk cId="1738283140" sldId="260"/>
            <ac:picMk id="9" creationId="{32BDC742-EC98-4DF7-AC10-46DDE8C34CA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96A2D-7135-4774-8F93-D18A92575641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34DB-40A3-4D3D-B9A0-FE9E12596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35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PIAAC je program vytvořený </a:t>
            </a:r>
            <a:r>
              <a:rPr lang="cs-CZ" b="1" dirty="0" smtClean="0"/>
              <a:t>Organizací pro hospodářskou spolupráci a rozvoj </a:t>
            </a:r>
            <a:r>
              <a:rPr lang="cs-CZ" dirty="0" smtClean="0"/>
              <a:t>s cílem měřit schopnosti dospělých v klíčových dovednostech v oblasti zpracování informací - porozumění textu, schopnost pracovat s čísly a řešení problémů v prostředích bohatých na technologie. </a:t>
            </a:r>
            <a:r>
              <a:rPr lang="en-US" b="1" dirty="0" smtClean="0"/>
              <a:t>problem solving in technology rich environments</a:t>
            </a:r>
            <a:r>
              <a:rPr lang="cs-CZ" b="1" dirty="0" smtClean="0"/>
              <a:t>     </a:t>
            </a:r>
            <a:r>
              <a:rPr lang="cs-CZ" b="1" dirty="0" err="1" smtClean="0"/>
              <a:t>teknologi</a:t>
            </a:r>
            <a:r>
              <a:rPr lang="cs-CZ" b="1" baseline="0" dirty="0" smtClean="0"/>
              <a:t> </a:t>
            </a:r>
            <a:r>
              <a:rPr lang="cs-CZ" b="1" baseline="0" dirty="0" err="1" smtClean="0"/>
              <a:t>rič</a:t>
            </a:r>
            <a:r>
              <a:rPr lang="cs-CZ" b="1" dirty="0" smtClean="0"/>
              <a:t>  </a:t>
            </a:r>
            <a:r>
              <a:rPr lang="cs-CZ" b="1" dirty="0" err="1" smtClean="0"/>
              <a:t>ɪnˈvaɪrənmənt</a:t>
            </a:r>
            <a:endParaRPr lang="cs-CZ" b="1" dirty="0" smtClean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D34DB-40A3-4D3D-B9A0-FE9E1259673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9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97412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cs-CZ" sz="5400" b="1" dirty="0">
                <a:solidFill>
                  <a:schemeClr val="tx1"/>
                </a:solidFill>
              </a:rPr>
              <a:t>Rozvoj digitální gramotnosti maturantů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4000" dirty="0">
                <a:solidFill>
                  <a:srgbClr val="0070C0"/>
                </a:solidFill>
              </a:rPr>
              <a:t>Mgr. Jan Bezděka</a:t>
            </a:r>
          </a:p>
        </p:txBody>
      </p:sp>
    </p:spTree>
    <p:extLst>
      <p:ext uri="{BB962C8B-B14F-4D97-AF65-F5344CB8AC3E}">
        <p14:creationId xmlns:p14="http://schemas.microsoft.com/office/powerpoint/2010/main" val="30200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 -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44744"/>
            <a:ext cx="10058400" cy="4023360"/>
          </a:xfrm>
        </p:spPr>
        <p:txBody>
          <a:bodyPr/>
          <a:lstStyle/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chemeClr val="tx1"/>
                </a:solidFill>
              </a:rPr>
              <a:t>Výzkumný problém: </a:t>
            </a:r>
            <a:r>
              <a:rPr lang="cs-CZ" sz="3200" dirty="0">
                <a:solidFill>
                  <a:schemeClr val="tx1"/>
                </a:solidFill>
              </a:rPr>
              <a:t>Maturanti nedokáží efektivně řešit problémy v technologicky bohatém prostředí.</a:t>
            </a:r>
          </a:p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chemeClr val="tx1"/>
                </a:solidFill>
              </a:rPr>
              <a:t>Výzkumná otázka: </a:t>
            </a:r>
            <a:r>
              <a:rPr lang="cs-CZ" sz="3200" dirty="0">
                <a:solidFill>
                  <a:schemeClr val="tx1"/>
                </a:solidFill>
              </a:rPr>
              <a:t>Dosáhneme vyšší efektivity při řešení problémů za použití strukturovaného návodu?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99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 -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926389"/>
            <a:ext cx="10058400" cy="3324782"/>
          </a:xfrm>
        </p:spPr>
        <p:txBody>
          <a:bodyPr/>
          <a:lstStyle/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Jsou obecné existující návody pro řešení problémů efektivně přenositelné do technologického prostředí?</a:t>
            </a:r>
          </a:p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Je míra zvýšení efektivity řešení problému přiměřená úsilí vynaloženému při využití návodu na jeho řešení?</a:t>
            </a:r>
          </a:p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Je možné vytvořit efektivní postup pro řešení problémů univerzálně použitelný pro školní prostředí?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97280" y="1992427"/>
            <a:ext cx="32712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Zpřesňující otázky: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8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 – návrh znění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1030777" y="4113206"/>
            <a:ext cx="10058400" cy="1496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030777" y="2177136"/>
            <a:ext cx="10124903" cy="1496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172095" y="2396104"/>
            <a:ext cx="99835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H1: 	Maturanti nedokáží řešit efektivně problémy, 					důvodem je absence metodického postupu.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72095" y="4354275"/>
            <a:ext cx="99835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H2: 	Osvojení strukturovaného postupu zvedne míru 				úspěšnosti při řešení problému.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0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6375553"/>
          </a:xfrm>
        </p:spPr>
        <p:txBody>
          <a:bodyPr>
            <a:normAutofit/>
          </a:bodyPr>
          <a:lstStyle/>
          <a:p>
            <a:pPr lvl="0"/>
            <a:r>
              <a:rPr lang="cs-CZ" sz="1600" dirty="0"/>
              <a:t>JEŘÁBEK, Tomáš, Vladimír RAMBOUSEK a Petra VAŇKOVÁ. Digitální gramotnost v kontextu současného vzdělávání. </a:t>
            </a:r>
            <a:r>
              <a:rPr lang="cs-CZ" sz="1600" i="1" dirty="0"/>
              <a:t>Gramotnost, </a:t>
            </a:r>
            <a:r>
              <a:rPr lang="cs-CZ" sz="1600" i="1" dirty="0" err="1"/>
              <a:t>pregramotnost</a:t>
            </a:r>
            <a:r>
              <a:rPr lang="cs-CZ" sz="1600" i="1" dirty="0"/>
              <a:t> a vzdělávání</a:t>
            </a:r>
            <a:r>
              <a:rPr lang="cs-CZ" sz="1600" dirty="0"/>
              <a:t> [online]. 2018.ISSN 2533-7890.</a:t>
            </a:r>
          </a:p>
          <a:p>
            <a:pPr lvl="0"/>
            <a:r>
              <a:rPr lang="cs-CZ" sz="1600" dirty="0"/>
              <a:t>CARRETERO GOMEZ Stephanie, VUORIKARI </a:t>
            </a:r>
            <a:r>
              <a:rPr lang="cs-CZ" sz="1600" dirty="0" err="1"/>
              <a:t>Riina</a:t>
            </a:r>
            <a:r>
              <a:rPr lang="cs-CZ" sz="1600" dirty="0"/>
              <a:t>, PUNIE Yves. </a:t>
            </a:r>
            <a:r>
              <a:rPr lang="en-US" sz="1600" dirty="0" err="1"/>
              <a:t>DigComp</a:t>
            </a:r>
            <a:r>
              <a:rPr lang="en-US" sz="1600" dirty="0"/>
              <a:t> 2.1: The Digital Competence Framework for Citizens with eight proficiency levels and examples of use</a:t>
            </a:r>
            <a:r>
              <a:rPr lang="cs-CZ" sz="1600" dirty="0"/>
              <a:t>. </a:t>
            </a:r>
            <a:r>
              <a:rPr lang="en-US" sz="1600" i="1" dirty="0"/>
              <a:t>Publications Office of the European Union</a:t>
            </a:r>
            <a:r>
              <a:rPr lang="cs-CZ" sz="1600" dirty="0"/>
              <a:t>. 2017. ISSN 1831-9424.</a:t>
            </a:r>
          </a:p>
          <a:p>
            <a:pPr lvl="0"/>
            <a:r>
              <a:rPr lang="cs-CZ" sz="1600" dirty="0"/>
              <a:t>STRATEGIE DIGITÁLNÍHO VZDĚLÁVÁNÍ DO ROKU 2020. In: Www.msmt.cz [online]. Praha: MŠMT, 2014, 31. října 2014 [cit. 2020-06-02]. Dostupné z: https://www.msmt.cz/</a:t>
            </a:r>
            <a:r>
              <a:rPr lang="cs-CZ" sz="1600" dirty="0" err="1"/>
              <a:t>uploads</a:t>
            </a:r>
            <a:r>
              <a:rPr lang="cs-CZ" sz="1600" dirty="0"/>
              <a:t>/DigiStrategie.pdf.</a:t>
            </a:r>
          </a:p>
          <a:p>
            <a:pPr lvl="0"/>
            <a:r>
              <a:rPr lang="cs-CZ" sz="1600" dirty="0"/>
              <a:t>ČERNÝ, Michal. Digitální kompetence v transdisciplinárním nahlédnutí: mezi filosofií, sociologií, pedagogikou a informační vědou. Brno: Masarykova univerzita, 2019. ISBN 978-80-210-9330-0.</a:t>
            </a:r>
          </a:p>
          <a:p>
            <a:pPr lvl="0"/>
            <a:r>
              <a:rPr lang="en-US" sz="1600" dirty="0"/>
              <a:t>McCormick, R. Issues of learning and knowledge in technology education. International Journal of Technology and Design Education, (2004). </a:t>
            </a:r>
            <a:endParaRPr lang="cs-CZ" sz="1600" dirty="0"/>
          </a:p>
          <a:p>
            <a:pPr lvl="0"/>
            <a:r>
              <a:rPr lang="cs-CZ" sz="1600" dirty="0"/>
              <a:t>FERRARI, A. DIGCOMP: A Framework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Developing</a:t>
            </a:r>
            <a:r>
              <a:rPr lang="cs-CZ" sz="1600" dirty="0"/>
              <a:t> and </a:t>
            </a:r>
            <a:r>
              <a:rPr lang="cs-CZ" sz="1600" dirty="0" err="1"/>
              <a:t>Understanding</a:t>
            </a:r>
            <a:r>
              <a:rPr lang="cs-CZ" sz="1600" dirty="0"/>
              <a:t> Digital </a:t>
            </a:r>
            <a:r>
              <a:rPr lang="cs-CZ" sz="1600" dirty="0" err="1"/>
              <a:t>Competence</a:t>
            </a:r>
            <a:r>
              <a:rPr lang="cs-CZ" sz="1600" dirty="0"/>
              <a:t> in </a:t>
            </a:r>
            <a:r>
              <a:rPr lang="cs-CZ" sz="1600" dirty="0" err="1"/>
              <a:t>Europe</a:t>
            </a:r>
            <a:r>
              <a:rPr lang="cs-CZ" sz="1600" dirty="0"/>
              <a:t>. 2013. Dostupné na Internetu: &lt;http://ftp.jrc.es/</a:t>
            </a:r>
            <a:r>
              <a:rPr lang="cs-CZ" sz="1600" dirty="0" err="1"/>
              <a:t>EURdoc</a:t>
            </a:r>
            <a:r>
              <a:rPr lang="cs-CZ" sz="1600" dirty="0"/>
              <a:t>/JRC83167.pdf&gt;.</a:t>
            </a:r>
          </a:p>
          <a:p>
            <a:pPr lvl="0"/>
            <a:r>
              <a:rPr lang="cs-CZ" sz="1600" dirty="0"/>
              <a:t>BRDIČKA, B. Jak definovat digitální gramotnost? Dostupné na Internetu: &lt;https://spomocnik.rvp.cz/</a:t>
            </a:r>
            <a:r>
              <a:rPr lang="cs-CZ" sz="1600" dirty="0" err="1"/>
              <a:t>clanek</a:t>
            </a:r>
            <a:r>
              <a:rPr lang="cs-CZ" sz="1600" dirty="0"/>
              <a:t>/20549/JAK-DEFINOVAT-DIGITALNI-GRAMOTNOST.html&gt;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97412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cs-CZ" sz="5400" b="1" dirty="0">
                <a:solidFill>
                  <a:schemeClr val="tx1"/>
                </a:solidFill>
              </a:rPr>
              <a:t>Rozvoj digitální gramotnosti maturantů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4000" dirty="0">
                <a:solidFill>
                  <a:srgbClr val="0070C0"/>
                </a:solidFill>
              </a:rPr>
              <a:t>Mgr. Jan Bezděka</a:t>
            </a:r>
          </a:p>
        </p:txBody>
      </p:sp>
    </p:spTree>
    <p:extLst>
      <p:ext uri="{BB962C8B-B14F-4D97-AF65-F5344CB8AC3E}">
        <p14:creationId xmlns:p14="http://schemas.microsoft.com/office/powerpoint/2010/main" val="41633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Volba tématu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97280" y="2302625"/>
            <a:ext cx="10709791" cy="2754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Digitální gramotnost  je aktuálně diskutována.</a:t>
            </a:r>
          </a:p>
          <a:p>
            <a:pPr marL="457200" indent="-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Digitální gramotnost a současné úpravy  RVP.</a:t>
            </a:r>
          </a:p>
          <a:p>
            <a:pPr marL="457200" indent="-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Z</a:t>
            </a:r>
            <a:r>
              <a:rPr lang="cs-CZ" sz="3200" dirty="0" smtClean="0"/>
              <a:t>aměření </a:t>
            </a:r>
            <a:r>
              <a:rPr lang="cs-CZ" sz="3200" dirty="0"/>
              <a:t>na získané </a:t>
            </a:r>
            <a:r>
              <a:rPr lang="cs-CZ" sz="3200" dirty="0" smtClean="0"/>
              <a:t>dovednosti </a:t>
            </a:r>
            <a:r>
              <a:rPr lang="cs-CZ" sz="3200" dirty="0"/>
              <a:t>v závěru studia střední školy.</a:t>
            </a:r>
          </a:p>
          <a:p>
            <a:pPr marL="457200" indent="-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Možnost dalšího rozvoje projektu.</a:t>
            </a:r>
          </a:p>
        </p:txBody>
      </p:sp>
    </p:spTree>
    <p:extLst>
      <p:ext uri="{BB962C8B-B14F-4D97-AF65-F5344CB8AC3E}">
        <p14:creationId xmlns:p14="http://schemas.microsoft.com/office/powerpoint/2010/main" val="33643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Přehledová studie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97280" y="1864917"/>
            <a:ext cx="8341835" cy="2232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Stanovení rámce výzkumu.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Problematika terminologie v anglickém jazyce.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Získaní přehledu o směrech v oblasti.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097280" y="4804756"/>
            <a:ext cx="10429875" cy="13715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-315884" y="11305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-163484" y="12829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66508" y="50098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980454" y="4882247"/>
            <a:ext cx="24508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ea typeface="Times New Roman" panose="02020603050405020304" pitchFamily="18" charset="0"/>
              </a:rPr>
              <a:t>Klíčová slova </a:t>
            </a:r>
            <a:endParaRPr lang="cs-CZ" sz="3200" dirty="0"/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97280" y="5490555"/>
            <a:ext cx="1042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digitální gramotnost, (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), bezpečnost, (</a:t>
            </a:r>
            <a:r>
              <a:rPr lang="cs-CZ" dirty="0" err="1"/>
              <a:t>security</a:t>
            </a:r>
            <a:r>
              <a:rPr lang="cs-CZ" dirty="0"/>
              <a:t>, </a:t>
            </a:r>
            <a:r>
              <a:rPr lang="cs-CZ" dirty="0" err="1"/>
              <a:t>safety</a:t>
            </a:r>
            <a:r>
              <a:rPr lang="cs-CZ" dirty="0"/>
              <a:t>), digitální prostor, (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),</a:t>
            </a:r>
          </a:p>
          <a:p>
            <a:pPr algn="ctr"/>
            <a:r>
              <a:rPr lang="cs-CZ" dirty="0"/>
              <a:t> digitální kompetence, (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competence</a:t>
            </a:r>
            <a:r>
              <a:rPr lang="cs-CZ" dirty="0"/>
              <a:t>), DIGCOMP,  informatika (</a:t>
            </a:r>
            <a:r>
              <a:rPr lang="cs-CZ" dirty="0" err="1"/>
              <a:t>informatics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14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Rámec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DigComp</a:t>
            </a:r>
            <a:r>
              <a:rPr lang="cs-CZ" i="1" dirty="0"/>
              <a:t> je univerzální vzdělávací rámec; jde o projekt, který v kontextu celoživotního vzdělávání určil pět hlavních oblastí klíčových pro rozvoj digitální gramotnosti populace. Smyslem </a:t>
            </a:r>
            <a:r>
              <a:rPr lang="cs-CZ" i="1" dirty="0" err="1"/>
              <a:t>DigCompu</a:t>
            </a:r>
            <a:r>
              <a:rPr lang="cs-CZ" i="1" dirty="0"/>
              <a:t> však není vzdělávání samotné, ale spíše vytvoření celoevropského základu výuky digitálních dovedností. Slouží primárně školám a učitelům, ale uplatnění najde i pro běžného občana.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1600" dirty="0" smtClean="0"/>
              <a:t>zdroj</a:t>
            </a:r>
            <a:r>
              <a:rPr lang="cs-CZ" sz="1600" dirty="0"/>
              <a:t>: www.portaldigi.cz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041" y="3532122"/>
            <a:ext cx="5278639" cy="25176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97279" y="3532122"/>
            <a:ext cx="46966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INFORMAČNÍ A </a:t>
            </a:r>
            <a:r>
              <a:rPr lang="cs-CZ" dirty="0" smtClean="0"/>
              <a:t>DATOVÁ GRAMOTNOST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KOMUNIKACE</a:t>
            </a:r>
            <a:r>
              <a:rPr lang="cs-CZ" dirty="0"/>
              <a:t> </a:t>
            </a:r>
            <a:r>
              <a:rPr lang="cs-CZ" dirty="0" smtClean="0"/>
              <a:t>A SPOLUPRÁCE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TVORBA</a:t>
            </a:r>
            <a:r>
              <a:rPr lang="cs-CZ" dirty="0"/>
              <a:t> </a:t>
            </a:r>
            <a:r>
              <a:rPr lang="cs-CZ" dirty="0" smtClean="0"/>
              <a:t>DIGITÁLNÍHO OBSAHU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BEZPEČNOST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ŘEŠENÍ </a:t>
            </a:r>
            <a:r>
              <a:rPr lang="cs-CZ" dirty="0"/>
              <a:t>PROBLÉMŮ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0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výzkumu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4147" y="2065819"/>
            <a:ext cx="6628161" cy="206210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457200" indent="-457200"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/>
              <a:t>Zamýšlená oblast </a:t>
            </a:r>
            <a:r>
              <a:rPr lang="cs-CZ" sz="3200" dirty="0" err="1"/>
              <a:t>DigComp</a:t>
            </a:r>
            <a:r>
              <a:rPr lang="cs-CZ" sz="3200" dirty="0"/>
              <a:t> – </a:t>
            </a:r>
            <a:r>
              <a:rPr lang="cs-CZ" sz="3200" dirty="0" err="1"/>
              <a:t>Safety</a:t>
            </a:r>
            <a:r>
              <a:rPr lang="cs-CZ" sz="3200" dirty="0"/>
              <a:t>.</a:t>
            </a:r>
            <a:endParaRPr lang="en-US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851872-FA4F-412E-8BDB-2CF98CBAF665}"/>
              </a:ext>
            </a:extLst>
          </p:cNvPr>
          <p:cNvGrpSpPr/>
          <p:nvPr/>
        </p:nvGrpSpPr>
        <p:grpSpPr>
          <a:xfrm>
            <a:off x="8744990" y="2070907"/>
            <a:ext cx="1421476" cy="1255222"/>
            <a:chOff x="9052560" y="2070908"/>
            <a:chExt cx="1421476" cy="1255222"/>
          </a:xfrm>
        </p:grpSpPr>
        <p:sp>
          <p:nvSpPr>
            <p:cNvPr id="6" name="Zaoblený obdélník 5"/>
            <p:cNvSpPr/>
            <p:nvPr/>
          </p:nvSpPr>
          <p:spPr>
            <a:xfrm>
              <a:off x="9052560" y="2070908"/>
              <a:ext cx="1421476" cy="12552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8" name="Graphic 4" descr="Štít – zaškrtnutí se souvislou výplní">
              <a:extLst>
                <a:ext uri="{FF2B5EF4-FFF2-40B4-BE49-F238E27FC236}">
                  <a16:creationId xmlns:a16="http://schemas.microsoft.com/office/drawing/2014/main" id="{AE324CFC-BE46-4E36-B011-5FB7D82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308987" y="2237466"/>
              <a:ext cx="914400" cy="9144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C39B625-F931-4EF9-A694-FEDBD5ACE489}"/>
              </a:ext>
            </a:extLst>
          </p:cNvPr>
          <p:cNvGrpSpPr/>
          <p:nvPr/>
        </p:nvGrpSpPr>
        <p:grpSpPr>
          <a:xfrm>
            <a:off x="8744990" y="3954968"/>
            <a:ext cx="1421476" cy="1255222"/>
            <a:chOff x="9052560" y="4209011"/>
            <a:chExt cx="1421476" cy="1255222"/>
          </a:xfrm>
        </p:grpSpPr>
        <p:sp>
          <p:nvSpPr>
            <p:cNvPr id="7" name="Zaoblený obdélník 6"/>
            <p:cNvSpPr/>
            <p:nvPr/>
          </p:nvSpPr>
          <p:spPr>
            <a:xfrm>
              <a:off x="9052560" y="4209011"/>
              <a:ext cx="1421476" cy="12552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Graphic 5" descr="Ozubené kolečko se souvislou výplní">
              <a:extLst>
                <a:ext uri="{FF2B5EF4-FFF2-40B4-BE49-F238E27FC236}">
                  <a16:creationId xmlns:a16="http://schemas.microsoft.com/office/drawing/2014/main" id="{32BDC742-EC98-4DF7-AC10-46DDE8C34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15323" y="4381965"/>
              <a:ext cx="914400" cy="91440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8F2E666-1B53-46BA-BAF5-0BBBBC9C19B0}"/>
              </a:ext>
            </a:extLst>
          </p:cNvPr>
          <p:cNvSpPr txBox="1"/>
          <p:nvPr/>
        </p:nvSpPr>
        <p:spPr>
          <a:xfrm>
            <a:off x="1004147" y="3954968"/>
            <a:ext cx="741910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ea typeface="+mn-lt"/>
                <a:cs typeface="+mn-lt"/>
              </a:rPr>
              <a:t>Na základě rešerše zvolena oblast</a:t>
            </a:r>
            <a:br>
              <a:rPr lang="cs-CZ" sz="3200" dirty="0">
                <a:ea typeface="+mn-lt"/>
                <a:cs typeface="+mn-lt"/>
              </a:rPr>
            </a:br>
            <a:r>
              <a:rPr lang="cs-CZ" sz="3200" dirty="0">
                <a:ea typeface="+mn-lt"/>
                <a:cs typeface="+mn-lt"/>
              </a:rPr>
              <a:t>(5.1. </a:t>
            </a:r>
            <a:r>
              <a:rPr lang="cs-CZ" sz="3200" dirty="0" err="1">
                <a:ea typeface="+mn-lt"/>
                <a:cs typeface="+mn-lt"/>
              </a:rPr>
              <a:t>Solving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dirty="0" err="1">
                <a:ea typeface="+mn-lt"/>
                <a:cs typeface="+mn-lt"/>
              </a:rPr>
              <a:t>technical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dirty="0" err="1">
                <a:ea typeface="+mn-lt"/>
                <a:cs typeface="+mn-lt"/>
              </a:rPr>
              <a:t>problems</a:t>
            </a:r>
            <a:r>
              <a:rPr lang="cs-CZ" sz="3200" dirty="0">
                <a:ea typeface="+mn-lt"/>
                <a:cs typeface="+mn-lt"/>
              </a:rPr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82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metody – prvotní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78244"/>
            <a:ext cx="10058400" cy="4023360"/>
          </a:xfrm>
        </p:spPr>
        <p:txBody>
          <a:bodyPr/>
          <a:lstStyle/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Omezený výzkumný vzorek (závěrečné ročníky jedné SŠ) – nelze prohlásit za reprezentativní  výběr.</a:t>
            </a:r>
          </a:p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Použití smíšené formy výzkumné metodologie.</a:t>
            </a:r>
          </a:p>
          <a:p>
            <a:pPr marL="457200" indent="-457200" defTabSz="457200">
              <a:spcBef>
                <a:spcPts val="1800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Pro získání dat bude použit dotazník, který bude následně použit jako podkladový materiál pro </a:t>
            </a:r>
            <a:r>
              <a:rPr lang="cs-CZ" sz="3200" dirty="0" err="1">
                <a:solidFill>
                  <a:schemeClr val="tx1"/>
                </a:solidFill>
              </a:rPr>
              <a:t>polostrukturované</a:t>
            </a:r>
            <a:r>
              <a:rPr lang="cs-CZ" sz="3200" dirty="0">
                <a:solidFill>
                  <a:schemeClr val="tx1"/>
                </a:solidFill>
              </a:rPr>
              <a:t> interview.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6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metody – aktuální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defTabSz="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Zaměření na již existující způsob ověřování.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866" y="5261923"/>
            <a:ext cx="1687484" cy="4306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600" y="3004926"/>
            <a:ext cx="3171435" cy="268765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618" y="3004926"/>
            <a:ext cx="3529012" cy="22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Big6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defTabSz="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Určen </a:t>
            </a:r>
            <a:r>
              <a:rPr lang="cs-CZ" sz="3200" dirty="0">
                <a:solidFill>
                  <a:schemeClr val="tx1"/>
                </a:solidFill>
              </a:rPr>
              <a:t>k popisu </a:t>
            </a:r>
            <a:r>
              <a:rPr lang="cs-CZ" sz="3200" dirty="0" smtClean="0">
                <a:solidFill>
                  <a:schemeClr val="tx1"/>
                </a:solidFill>
              </a:rPr>
              <a:t>značného rozptylu informačních problémů.</a:t>
            </a:r>
          </a:p>
          <a:p>
            <a:pPr marL="457200" indent="-457200" defTabSz="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Využívá univerzálně aplikovatelnou posloupnost kroků:</a:t>
            </a:r>
          </a:p>
          <a:p>
            <a:pPr defTabSz="457200">
              <a:lnSpc>
                <a:spcPct val="150000"/>
              </a:lnSpc>
              <a:buClr>
                <a:schemeClr val="accent2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smtClean="0">
                <a:solidFill>
                  <a:schemeClr val="tx1"/>
                </a:solidFill>
              </a:rPr>
              <a:t>formulace </a:t>
            </a:r>
            <a:r>
              <a:rPr lang="cs-CZ" sz="3200" dirty="0">
                <a:solidFill>
                  <a:schemeClr val="tx1"/>
                </a:solidFill>
              </a:rPr>
              <a:t>úkolu</a:t>
            </a:r>
            <a:r>
              <a:rPr lang="cs-CZ" sz="3200" dirty="0" smtClean="0">
                <a:solidFill>
                  <a:schemeClr val="tx1"/>
                </a:solidFill>
              </a:rPr>
              <a:t>,</a:t>
            </a:r>
          </a:p>
          <a:p>
            <a:pPr defTabSz="457200">
              <a:lnSpc>
                <a:spcPct val="150000"/>
              </a:lnSpc>
              <a:buClr>
                <a:schemeClr val="accent2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tx1"/>
                </a:solidFill>
              </a:rPr>
              <a:t> volba vhodného </a:t>
            </a:r>
            <a:r>
              <a:rPr lang="cs-CZ" sz="3200" dirty="0">
                <a:solidFill>
                  <a:schemeClr val="tx1"/>
                </a:solidFill>
              </a:rPr>
              <a:t>zdroje</a:t>
            </a:r>
            <a:r>
              <a:rPr lang="cs-CZ" sz="3200" dirty="0" smtClean="0">
                <a:solidFill>
                  <a:schemeClr val="tx1"/>
                </a:solidFill>
              </a:rPr>
              <a:t>,</a:t>
            </a:r>
          </a:p>
          <a:p>
            <a:pPr defTabSz="457200">
              <a:lnSpc>
                <a:spcPct val="150000"/>
              </a:lnSpc>
              <a:buClr>
                <a:schemeClr val="accent2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tx1"/>
                </a:solidFill>
              </a:rPr>
              <a:t>získání </a:t>
            </a:r>
            <a:r>
              <a:rPr lang="cs-CZ" sz="3200" dirty="0">
                <a:solidFill>
                  <a:schemeClr val="tx1"/>
                </a:solidFill>
              </a:rPr>
              <a:t>informací o </a:t>
            </a:r>
            <a:r>
              <a:rPr lang="cs-CZ" sz="3200" dirty="0" smtClean="0">
                <a:solidFill>
                  <a:schemeClr val="tx1"/>
                </a:solidFill>
              </a:rPr>
              <a:t>problému,</a:t>
            </a:r>
          </a:p>
          <a:p>
            <a:pPr defTabSz="457200">
              <a:lnSpc>
                <a:spcPct val="150000"/>
              </a:lnSpc>
              <a:buClr>
                <a:schemeClr val="accent2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výběr </a:t>
            </a:r>
            <a:r>
              <a:rPr lang="cs-CZ" sz="3200" dirty="0" smtClean="0">
                <a:solidFill>
                  <a:schemeClr val="tx1"/>
                </a:solidFill>
              </a:rPr>
              <a:t>vhodných informací </a:t>
            </a:r>
            <a:r>
              <a:rPr lang="cs-CZ" sz="3200" dirty="0">
                <a:solidFill>
                  <a:schemeClr val="tx1"/>
                </a:solidFill>
              </a:rPr>
              <a:t>o </a:t>
            </a:r>
            <a:r>
              <a:rPr lang="cs-CZ" sz="3200" dirty="0" smtClean="0">
                <a:solidFill>
                  <a:schemeClr val="tx1"/>
                </a:solidFill>
              </a:rPr>
              <a:t>problému, </a:t>
            </a:r>
          </a:p>
          <a:p>
            <a:pPr defTabSz="457200">
              <a:lnSpc>
                <a:spcPct val="150000"/>
              </a:lnSpc>
              <a:buClr>
                <a:schemeClr val="accent2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tx1"/>
                </a:solidFill>
              </a:rPr>
              <a:t>syntéza </a:t>
            </a:r>
            <a:r>
              <a:rPr lang="cs-CZ" sz="3200" dirty="0">
                <a:solidFill>
                  <a:schemeClr val="tx1"/>
                </a:solidFill>
              </a:rPr>
              <a:t>a </a:t>
            </a:r>
            <a:r>
              <a:rPr lang="cs-CZ" sz="3200" dirty="0" smtClean="0">
                <a:solidFill>
                  <a:schemeClr val="tx1"/>
                </a:solidFill>
              </a:rPr>
              <a:t>vyhodnocení.</a:t>
            </a:r>
            <a:endParaRPr lang="cs-CZ" sz="32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538" y="566901"/>
            <a:ext cx="1381142" cy="117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PIAAC – Mezinárodní výzkum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defTabSz="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Obsahuje novou oblast: Řešení </a:t>
            </a:r>
            <a:r>
              <a:rPr lang="cs-CZ" sz="3200" dirty="0">
                <a:solidFill>
                  <a:schemeClr val="tx1"/>
                </a:solidFill>
              </a:rPr>
              <a:t>problémů v technologicky bohatých </a:t>
            </a:r>
            <a:r>
              <a:rPr lang="cs-CZ" sz="3200" dirty="0" smtClean="0">
                <a:solidFill>
                  <a:schemeClr val="tx1"/>
                </a:solidFill>
              </a:rPr>
              <a:t>prostředích (PS TRE).</a:t>
            </a:r>
          </a:p>
          <a:p>
            <a:pPr marL="457200" indent="-457200" defTabSz="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Testovány vědomostní i osobnostní dovednosti.</a:t>
            </a:r>
          </a:p>
          <a:p>
            <a:pPr marL="457200" indent="-457200" defTabSz="457200">
              <a:lnSpc>
                <a:spcPct val="15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200" dirty="0" smtClean="0"/>
              <a:t>Možnost volně </a:t>
            </a:r>
            <a:r>
              <a:rPr lang="cs-CZ" sz="3200" dirty="0"/>
              <a:t>využívat datové soubory z prvního cyklu výzkumu </a:t>
            </a:r>
            <a:r>
              <a:rPr lang="cs-CZ" sz="3200" dirty="0" smtClean="0"/>
              <a:t>PIAAC.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endParaRPr lang="cs-CZ" sz="32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38" y="355815"/>
            <a:ext cx="1687484" cy="43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474</TotalTime>
  <Words>647</Words>
  <Application>Microsoft Office PowerPoint</Application>
  <PresentationFormat>Širokoúhlá obrazovka</PresentationFormat>
  <Paragraphs>64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Retrospektiva</vt:lpstr>
      <vt:lpstr>Rozvoj digitální gramotnosti maturantů  Mgr. Jan Bezděka</vt:lpstr>
      <vt:lpstr>Volba tématu</vt:lpstr>
      <vt:lpstr>Přehledová studie</vt:lpstr>
      <vt:lpstr>Rámec výzkumu</vt:lpstr>
      <vt:lpstr>Oblast výzkumu</vt:lpstr>
      <vt:lpstr>Výzkumné metody – prvotní plán</vt:lpstr>
      <vt:lpstr>Výzkumné metody – aktuální stav</vt:lpstr>
      <vt:lpstr>The Big6</vt:lpstr>
      <vt:lpstr> PIAAC – Mezinárodní výzkum dospělých</vt:lpstr>
      <vt:lpstr>Formulace hypotéz - východiska</vt:lpstr>
      <vt:lpstr>Formulace hypotéz - východiska</vt:lpstr>
      <vt:lpstr>Formulace hypotéz – návrh znění</vt:lpstr>
      <vt:lpstr>Literatura</vt:lpstr>
      <vt:lpstr>Rozvoj digitální gramotnosti maturantů  Mgr. Jan Bezděka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digitální gramotnosti maturantů  Mgr. Jan Bezděka</dc:title>
  <dc:creator>Jan Bezděka</dc:creator>
  <cp:lastModifiedBy>Uzivatel</cp:lastModifiedBy>
  <cp:revision>49</cp:revision>
  <cp:lastPrinted>2021-02-03T20:03:45Z</cp:lastPrinted>
  <dcterms:created xsi:type="dcterms:W3CDTF">2021-02-03T17:07:24Z</dcterms:created>
  <dcterms:modified xsi:type="dcterms:W3CDTF">2021-11-28T20:58:09Z</dcterms:modified>
</cp:coreProperties>
</file>