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54" r:id="rId1"/>
  </p:sldMasterIdLst>
  <p:sldIdLst>
    <p:sldId id="256" r:id="rId2"/>
    <p:sldId id="258" r:id="rId3"/>
    <p:sldId id="259" r:id="rId4"/>
    <p:sldId id="268" r:id="rId5"/>
    <p:sldId id="275" r:id="rId6"/>
    <p:sldId id="269" r:id="rId7"/>
    <p:sldId id="261" r:id="rId8"/>
    <p:sldId id="271" r:id="rId9"/>
    <p:sldId id="270" r:id="rId10"/>
    <p:sldId id="277" r:id="rId11"/>
    <p:sldId id="276" r:id="rId12"/>
    <p:sldId id="278" r:id="rId13"/>
    <p:sldId id="274" r:id="rId14"/>
    <p:sldId id="273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694"/>
  </p:normalViewPr>
  <p:slideViewPr>
    <p:cSldViewPr snapToGrid="0" snapToObjects="1">
      <p:cViewPr varScale="1">
        <p:scale>
          <a:sx n="108" d="100"/>
          <a:sy n="108" d="100"/>
        </p:scale>
        <p:origin x="7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11/28/21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0507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699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744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270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393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11/28/21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896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11/28/21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032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11/28/21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97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11/28/21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83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11/28/21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949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11/28/21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661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11/28/21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61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3" r:id="rId1"/>
    <p:sldLayoutId id="2147483944" r:id="rId2"/>
    <p:sldLayoutId id="2147483945" r:id="rId3"/>
    <p:sldLayoutId id="2147483946" r:id="rId4"/>
    <p:sldLayoutId id="2147483947" r:id="rId5"/>
    <p:sldLayoutId id="2147483953" r:id="rId6"/>
    <p:sldLayoutId id="2147483948" r:id="rId7"/>
    <p:sldLayoutId id="2147483949" r:id="rId8"/>
    <p:sldLayoutId id="2147483950" r:id="rId9"/>
    <p:sldLayoutId id="2147483952" r:id="rId10"/>
    <p:sldLayoutId id="214748395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D929983-AB8A-4673-A41E-5DFF04D1AA1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tretch/>
        </p:blipFill>
        <p:spPr>
          <a:xfrm>
            <a:off x="871537" y="-36554"/>
            <a:ext cx="11589415" cy="6894553"/>
          </a:xfrm>
          <a:prstGeom prst="rect">
            <a:avLst/>
          </a:prstGeom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id="{A44CD100-6267-4E62-AA64-2182A3A6A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62FCFB5-89CB-744C-BF9F-63C6156915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r>
              <a:rPr lang="cs-CZ" sz="3700" dirty="0"/>
              <a:t>Programování počítačem řízených strojů z pohledu</a:t>
            </a:r>
            <a:br>
              <a:rPr lang="cs-CZ" sz="3700" dirty="0"/>
            </a:br>
            <a:r>
              <a:rPr lang="cs-CZ" sz="3700" dirty="0"/>
              <a:t>RVP a ŠVP - předvýzkum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FF44DB5-F5B5-D545-A7F3-7DA345FAAA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1400" dirty="0"/>
              <a:t>Autor: M</a:t>
            </a:r>
            <a:r>
              <a:rPr lang="cs-CZ" sz="1400" cap="none" dirty="0"/>
              <a:t>gr. Pavel Moc</a:t>
            </a:r>
          </a:p>
          <a:p>
            <a:pPr>
              <a:lnSpc>
                <a:spcPct val="100000"/>
              </a:lnSpc>
            </a:pPr>
            <a:r>
              <a:rPr lang="cs-CZ" sz="1400" dirty="0"/>
              <a:t>Školitel: P</a:t>
            </a:r>
            <a:r>
              <a:rPr lang="cs-CZ" sz="1400" cap="none" dirty="0"/>
              <a:t>rof. PaedDr. Jarmila Honzíková, Ph.D.</a:t>
            </a:r>
          </a:p>
          <a:p>
            <a:pPr>
              <a:lnSpc>
                <a:spcPct val="100000"/>
              </a:lnSpc>
            </a:pPr>
            <a:r>
              <a:rPr lang="cs-CZ" sz="1400" dirty="0"/>
              <a:t>Pedagogická fakulta ZČU v Plzni</a:t>
            </a:r>
          </a:p>
        </p:txBody>
      </p:sp>
      <p:sp>
        <p:nvSpPr>
          <p:cNvPr id="51" name="Rectangle 46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Rectangle 48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46510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5463EB0A-3D7C-4AA5-BFA5-8EE5B4BA56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82EE594-A45F-AD46-ABF5-CB0AA9DF89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8651" y="1122363"/>
            <a:ext cx="11034695" cy="781252"/>
          </a:xfrm>
        </p:spPr>
        <p:txBody>
          <a:bodyPr>
            <a:normAutofit/>
          </a:bodyPr>
          <a:lstStyle/>
          <a:p>
            <a:r>
              <a:rPr lang="cs-CZ" sz="4800" dirty="0"/>
              <a:t>Cíl výzkumu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5B00CFF-C3B6-2F4D-8B79-F5C104647E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0485" y="2444237"/>
            <a:ext cx="11034695" cy="2587207"/>
          </a:xfrm>
        </p:spPr>
        <p:txBody>
          <a:bodyPr>
            <a:normAutofit/>
          </a:bodyPr>
          <a:lstStyle/>
          <a:p>
            <a:pPr marL="3429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Cílem plánovaného výzkumu by mělo být zjištění jaké úrovně programování strojů jsou žáci na ZŠ schopni dosáhnout v kontextu se žáky na SŠ technického směru a případně studentů pedagogické fakulty se zaměřením na výuku Technické výchovy.</a:t>
            </a:r>
          </a:p>
          <a:p>
            <a:pPr marL="3429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Stanovení vhodných forem a metod výuky.</a:t>
            </a:r>
          </a:p>
          <a:p>
            <a:pPr marL="114300">
              <a:lnSpc>
                <a:spcPct val="100000"/>
              </a:lnSpc>
            </a:pPr>
            <a:endParaRPr lang="cs-CZ" sz="24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945AD00-F967-454D-A4B2-39ABA5C88C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9BC5B79-B912-427C-8219-E3E50943FC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6213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5463EB0A-3D7C-4AA5-BFA5-8EE5B4BA56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82EE594-A45F-AD46-ABF5-CB0AA9DF89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8652" y="952709"/>
            <a:ext cx="11034695" cy="781252"/>
          </a:xfrm>
        </p:spPr>
        <p:txBody>
          <a:bodyPr>
            <a:normAutofit/>
          </a:bodyPr>
          <a:lstStyle/>
          <a:p>
            <a:r>
              <a:rPr lang="cs-CZ" sz="4800" dirty="0"/>
              <a:t>Předpoklady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5B00CFF-C3B6-2F4D-8B79-F5C104647E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489" y="1724697"/>
            <a:ext cx="11534814" cy="3050771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cs-CZ" sz="2600" b="1" dirty="0"/>
              <a:t>P1:</a:t>
            </a:r>
            <a:r>
              <a:rPr lang="cs-CZ" sz="2600" dirty="0"/>
              <a:t> žáci na ZŠ nedokáží vyřešit předložené úkoly samostatně, bude potřeba pomoc vyučujícího. </a:t>
            </a:r>
          </a:p>
          <a:p>
            <a:r>
              <a:rPr lang="cs-CZ" sz="2600" b="1" dirty="0"/>
              <a:t>P2:</a:t>
            </a:r>
            <a:r>
              <a:rPr lang="cs-CZ" sz="2600" dirty="0"/>
              <a:t> žáci na SŠ s elektrotechnickým zaměřením dokáží vyřešit většinu předložených úkolů.</a:t>
            </a:r>
          </a:p>
          <a:p>
            <a:pPr lvl="0"/>
            <a:r>
              <a:rPr lang="cs-CZ" sz="2600" b="1" dirty="0"/>
              <a:t>P3:</a:t>
            </a:r>
            <a:r>
              <a:rPr lang="cs-CZ" sz="2600" dirty="0"/>
              <a:t> žáci na ZŠ kteří budou mít zájem o technická studia na ZŠ budou v řešení úkolů průměrně lepší jak žáci kteří   se nechystají na technicky zaměřené školy. </a:t>
            </a:r>
          </a:p>
          <a:p>
            <a:pPr lvl="0"/>
            <a:r>
              <a:rPr lang="cs-CZ" sz="2600" b="1" dirty="0"/>
              <a:t>P4:</a:t>
            </a:r>
            <a:r>
              <a:rPr lang="cs-CZ" sz="2600" dirty="0"/>
              <a:t> studenti VŠ na Pedagogické fakultě se zaměřením na výuku Technické výchovy v prvním ročníku studia, zvládnou samostatně vyřešit všechny zadané úkoly.  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lvl="0"/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945AD00-F967-454D-A4B2-39ABA5C88C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9BC5B79-B912-427C-8219-E3E50943FC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97082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5463EB0A-3D7C-4AA5-BFA5-8EE5B4BA56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82EE594-A45F-AD46-ABF5-CB0AA9DF89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8651" y="1122363"/>
            <a:ext cx="11034695" cy="781252"/>
          </a:xfrm>
        </p:spPr>
        <p:txBody>
          <a:bodyPr>
            <a:normAutofit/>
          </a:bodyPr>
          <a:lstStyle/>
          <a:p>
            <a:r>
              <a:rPr lang="cs-CZ" sz="4800" dirty="0"/>
              <a:t>Předvýzkum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5B00CFF-C3B6-2F4D-8B79-F5C104647E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0485" y="2055355"/>
            <a:ext cx="11034695" cy="2587207"/>
          </a:xfrm>
        </p:spPr>
        <p:txBody>
          <a:bodyPr>
            <a:normAutofit lnSpcReduction="10000"/>
          </a:bodyPr>
          <a:lstStyle/>
          <a:p>
            <a:pPr marL="3429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Bude realizován s využitím PLC automatu s využitím pneumatických akčních prvků – průmyslové prvky.</a:t>
            </a:r>
          </a:p>
          <a:p>
            <a:pPr marL="3429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Úkoly  budou zadány se zásadou postupnosti.</a:t>
            </a:r>
          </a:p>
          <a:p>
            <a:pPr marL="3429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U žáků a studentů bude sledována úroveň zvládnutí úkolů.</a:t>
            </a:r>
          </a:p>
          <a:p>
            <a:pPr marL="3429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U žáků na ZŠ bude sledována úroveň dosažených řešení v kontextu budoucího zájmu o studium s elektrotechnickým zaměřením.</a:t>
            </a:r>
          </a:p>
          <a:p>
            <a:pPr marL="114300">
              <a:lnSpc>
                <a:spcPct val="100000"/>
              </a:lnSpc>
            </a:pPr>
            <a:endParaRPr lang="cs-CZ" sz="24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945AD00-F967-454D-A4B2-39ABA5C88C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9BC5B79-B912-427C-8219-E3E50943FC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24445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5463EB0A-3D7C-4AA5-BFA5-8EE5B4BA56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82EE594-A45F-AD46-ABF5-CB0AA9DF89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8651" y="1122363"/>
            <a:ext cx="11034695" cy="781252"/>
          </a:xfrm>
        </p:spPr>
        <p:txBody>
          <a:bodyPr>
            <a:normAutofit/>
          </a:bodyPr>
          <a:lstStyle/>
          <a:p>
            <a:r>
              <a:rPr lang="cs-CZ" sz="4800" dirty="0"/>
              <a:t>Použitá literatura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5B00CFF-C3B6-2F4D-8B79-F5C104647E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3036" y="1933109"/>
            <a:ext cx="11234978" cy="2586646"/>
          </a:xfrm>
        </p:spPr>
        <p:txBody>
          <a:bodyPr>
            <a:normAutofit fontScale="70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DOSTÁL, Jiří. </a:t>
            </a:r>
            <a:r>
              <a:rPr lang="cs-CZ" sz="2000" i="1" dirty="0"/>
              <a:t>Člověk a technika – podkladová studie k revizím RVP</a:t>
            </a:r>
            <a:r>
              <a:rPr lang="cs-CZ" sz="2000" dirty="0"/>
              <a:t>. Praha, 2018. Podkladová studie. NVU.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DOSTÁL, Jiří, Alena HAŠKOVÁ, Mária KOŽUCHOVÁ, Jiří KROPÁČ, Milan ĎURIŠ a Jarmila HONZÍKOVÁ. </a:t>
            </a:r>
            <a:r>
              <a:rPr lang="cs-CZ" sz="2000" i="1" dirty="0"/>
              <a:t>Technické vzdělávání na základních školách v kontextu společenských a technologických změn</a:t>
            </a:r>
            <a:r>
              <a:rPr lang="cs-CZ" sz="2000" dirty="0"/>
              <a:t>. Olomouc: Univerzita Palackého v Olomouci, 2017. ISBN 978-80-244-5238-8.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PELIKÁN, Jiří. </a:t>
            </a:r>
            <a:r>
              <a:rPr lang="cs-CZ" sz="2000" i="1" dirty="0"/>
              <a:t>Základy empirického výzkumu pedagogických jevů</a:t>
            </a:r>
            <a:r>
              <a:rPr lang="cs-CZ" sz="2000" dirty="0"/>
              <a:t>. 2., </a:t>
            </a:r>
            <a:r>
              <a:rPr lang="cs-CZ" sz="2000" dirty="0" err="1"/>
              <a:t>nezměn</a:t>
            </a:r>
            <a:r>
              <a:rPr lang="cs-CZ" sz="2000" dirty="0"/>
              <a:t>. vyd. Praha: Karolinum, 2011. ISBN 978-80-246-1916-3.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SIMBARTL, P., HONZÍKOVÁ, J., KROTKÝ, J. (2020) </a:t>
            </a:r>
            <a:r>
              <a:rPr lang="cs-CZ" sz="2000" i="1" dirty="0"/>
              <a:t> Rozvoj technické gramotnosti za pomoci počítačem řízených strojů. </a:t>
            </a:r>
            <a:r>
              <a:rPr lang="cs-CZ" sz="2000" dirty="0"/>
              <a:t>In: Trendy ve vzdělávání. UPOL. roč. 13, č.1.  ISSN 1805-8949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STEBILA, Ján. </a:t>
            </a:r>
            <a:r>
              <a:rPr lang="cs-CZ" sz="2000" i="1" dirty="0" err="1"/>
              <a:t>Inovatívne</a:t>
            </a:r>
            <a:r>
              <a:rPr lang="cs-CZ" sz="2000" i="1" dirty="0"/>
              <a:t> </a:t>
            </a:r>
            <a:r>
              <a:rPr lang="cs-CZ" sz="2000" i="1" dirty="0" err="1"/>
              <a:t>vyučovacie</a:t>
            </a:r>
            <a:r>
              <a:rPr lang="cs-CZ" sz="2000" i="1" dirty="0"/>
              <a:t> </a:t>
            </a:r>
            <a:r>
              <a:rPr lang="cs-CZ" sz="2000" i="1" dirty="0" err="1"/>
              <a:t>metódy</a:t>
            </a:r>
            <a:r>
              <a:rPr lang="cs-CZ" sz="2000" i="1" dirty="0"/>
              <a:t> a </a:t>
            </a:r>
            <a:r>
              <a:rPr lang="cs-CZ" sz="2000" i="1" dirty="0" err="1"/>
              <a:t>ich</a:t>
            </a:r>
            <a:r>
              <a:rPr lang="cs-CZ" sz="2000" i="1" dirty="0"/>
              <a:t> </a:t>
            </a:r>
            <a:r>
              <a:rPr lang="cs-CZ" sz="2000" i="1" dirty="0" err="1"/>
              <a:t>využitie</a:t>
            </a:r>
            <a:r>
              <a:rPr lang="cs-CZ" sz="2000" i="1" dirty="0"/>
              <a:t> v technickou </a:t>
            </a:r>
            <a:r>
              <a:rPr lang="cs-CZ" sz="2000" i="1" dirty="0" err="1"/>
              <a:t>vzdelávaní</a:t>
            </a:r>
            <a:r>
              <a:rPr lang="cs-CZ" sz="2000" dirty="0"/>
              <a:t>. 1. </a:t>
            </a:r>
            <a:r>
              <a:rPr lang="cs-CZ" sz="2000" dirty="0" err="1"/>
              <a:t>Belianum</a:t>
            </a:r>
            <a:r>
              <a:rPr lang="cs-CZ" sz="2000" dirty="0"/>
              <a:t>. </a:t>
            </a:r>
            <a:r>
              <a:rPr lang="cs-CZ" sz="2000" dirty="0" err="1"/>
              <a:t>Vydavaťelstvo</a:t>
            </a:r>
            <a:r>
              <a:rPr lang="cs-CZ" sz="2000" dirty="0"/>
              <a:t> Univerzity </a:t>
            </a:r>
            <a:r>
              <a:rPr lang="cs-CZ" sz="2000" dirty="0" err="1"/>
              <a:t>Mateja</a:t>
            </a:r>
            <a:r>
              <a:rPr lang="cs-CZ" sz="2000" dirty="0"/>
              <a:t> Bela v </a:t>
            </a:r>
            <a:r>
              <a:rPr lang="cs-CZ" sz="2000" dirty="0" err="1"/>
              <a:t>Banskej</a:t>
            </a:r>
            <a:r>
              <a:rPr lang="cs-CZ" sz="2000" dirty="0"/>
              <a:t> Bystrici: EQULIBRIA, s. r. o., Košice, 2015, 138 s. ISBN 978-80-557-0944-4.</a:t>
            </a:r>
          </a:p>
          <a:p>
            <a:endParaRPr lang="cs-CZ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945AD00-F967-454D-A4B2-39ABA5C88C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9BC5B79-B912-427C-8219-E3E50943FC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03682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6234BCC6-39B9-47D9-8BF8-C665401AE2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Zástupný obsah 4" descr="Obsah obrázku interiér, zelená, vsedě, stůl&#10;&#10;Popis byl vytvořen automaticky">
            <a:extLst>
              <a:ext uri="{FF2B5EF4-FFF2-40B4-BE49-F238E27FC236}">
                <a16:creationId xmlns:a16="http://schemas.microsoft.com/office/drawing/2014/main" id="{9016AB8E-7BDE-AD48-BFD9-298FB48BB0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2386" r="-2" b="5765"/>
          <a:stretch/>
        </p:blipFill>
        <p:spPr>
          <a:xfrm>
            <a:off x="4883025" y="10"/>
            <a:ext cx="7308975" cy="3364982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0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1210305" y="3364992"/>
                </a:lnTo>
                <a:lnTo>
                  <a:pt x="1192705" y="2943200"/>
                </a:lnTo>
                <a:cubicBezTo>
                  <a:pt x="1098874" y="1825108"/>
                  <a:pt x="684692" y="821621"/>
                  <a:pt x="62981" y="69271"/>
                </a:cubicBezTo>
                <a:close/>
              </a:path>
            </a:pathLst>
          </a:custGeom>
        </p:spPr>
      </p:pic>
      <p:pic>
        <p:nvPicPr>
          <p:cNvPr id="7" name="Obrázek 6" descr="Obsah obrázku nákladní auto, zelená, auto, vsedě&#10;&#10;Popis byl vytvořen automaticky">
            <a:extLst>
              <a:ext uri="{FF2B5EF4-FFF2-40B4-BE49-F238E27FC236}">
                <a16:creationId xmlns:a16="http://schemas.microsoft.com/office/drawing/2014/main" id="{6B43554E-6702-8045-9488-958E193C271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9651" r="-2" b="10942"/>
          <a:stretch/>
        </p:blipFill>
        <p:spPr>
          <a:xfrm>
            <a:off x="4883025" y="3493008"/>
            <a:ext cx="7308975" cy="3364992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1210305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0" y="3364992"/>
                </a:lnTo>
                <a:lnTo>
                  <a:pt x="62981" y="3295722"/>
                </a:lnTo>
                <a:cubicBezTo>
                  <a:pt x="684692" y="2543371"/>
                  <a:pt x="1098874" y="1539884"/>
                  <a:pt x="1192705" y="421793"/>
                </a:cubicBezTo>
                <a:close/>
              </a:path>
            </a:pathLst>
          </a:custGeom>
        </p:spPr>
      </p:pic>
      <p:sp useBgFill="1">
        <p:nvSpPr>
          <p:cNvPr id="23" name="Freeform: Shape 22">
            <a:extLst>
              <a:ext uri="{FF2B5EF4-FFF2-40B4-BE49-F238E27FC236}">
                <a16:creationId xmlns:a16="http://schemas.microsoft.com/office/drawing/2014/main" id="{72A9CE9D-DAC3-40AF-B504-78A64A909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1" cy="6858000"/>
          </a:xfrm>
          <a:custGeom>
            <a:avLst/>
            <a:gdLst>
              <a:gd name="connsiteX0" fmla="*/ 0 w 6096001"/>
              <a:gd name="connsiteY0" fmla="*/ 0 h 6858000"/>
              <a:gd name="connsiteX1" fmla="*/ 4883024 w 6096001"/>
              <a:gd name="connsiteY1" fmla="*/ 0 h 6858000"/>
              <a:gd name="connsiteX2" fmla="*/ 4946006 w 6096001"/>
              <a:gd name="connsiteY2" fmla="*/ 69271 h 6858000"/>
              <a:gd name="connsiteX3" fmla="*/ 6096001 w 6096001"/>
              <a:gd name="connsiteY3" fmla="*/ 3429000 h 6858000"/>
              <a:gd name="connsiteX4" fmla="*/ 4946006 w 6096001"/>
              <a:gd name="connsiteY4" fmla="*/ 6788730 h 6858000"/>
              <a:gd name="connsiteX5" fmla="*/ 4883024 w 6096001"/>
              <a:gd name="connsiteY5" fmla="*/ 6858000 h 6858000"/>
              <a:gd name="connsiteX6" fmla="*/ 0 w 609600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1" h="6858000">
                <a:moveTo>
                  <a:pt x="0" y="0"/>
                </a:moveTo>
                <a:lnTo>
                  <a:pt x="4883024" y="0"/>
                </a:lnTo>
                <a:lnTo>
                  <a:pt x="4946006" y="69271"/>
                </a:lnTo>
                <a:cubicBezTo>
                  <a:pt x="5656532" y="929100"/>
                  <a:pt x="6096001" y="2116944"/>
                  <a:pt x="6096001" y="3429000"/>
                </a:cubicBezTo>
                <a:cubicBezTo>
                  <a:pt x="6096001" y="4741056"/>
                  <a:pt x="5656532" y="5928900"/>
                  <a:pt x="4946006" y="6788730"/>
                </a:cubicBezTo>
                <a:lnTo>
                  <a:pt x="4883024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5" name="Freeform: Shape 24">
            <a:extLst>
              <a:ext uri="{FF2B5EF4-FFF2-40B4-BE49-F238E27FC236}">
                <a16:creationId xmlns:a16="http://schemas.microsoft.com/office/drawing/2014/main" id="{506D7452-6CDE-4381-86CE-07B2459383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7332" cy="6858000"/>
          </a:xfrm>
          <a:custGeom>
            <a:avLst/>
            <a:gdLst>
              <a:gd name="connsiteX0" fmla="*/ 0 w 6087332"/>
              <a:gd name="connsiteY0" fmla="*/ 0 h 6858000"/>
              <a:gd name="connsiteX1" fmla="*/ 4874355 w 6087332"/>
              <a:gd name="connsiteY1" fmla="*/ 0 h 6858000"/>
              <a:gd name="connsiteX2" fmla="*/ 4937337 w 6087332"/>
              <a:gd name="connsiteY2" fmla="*/ 69271 h 6858000"/>
              <a:gd name="connsiteX3" fmla="*/ 6087332 w 6087332"/>
              <a:gd name="connsiteY3" fmla="*/ 3429000 h 6858000"/>
              <a:gd name="connsiteX4" fmla="*/ 4937337 w 6087332"/>
              <a:gd name="connsiteY4" fmla="*/ 6788730 h 6858000"/>
              <a:gd name="connsiteX5" fmla="*/ 4874355 w 6087332"/>
              <a:gd name="connsiteY5" fmla="*/ 6858000 h 6858000"/>
              <a:gd name="connsiteX6" fmla="*/ 0 w 6087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87332" h="6858000">
                <a:moveTo>
                  <a:pt x="0" y="0"/>
                </a:moveTo>
                <a:lnTo>
                  <a:pt x="4874355" y="0"/>
                </a:lnTo>
                <a:lnTo>
                  <a:pt x="4937337" y="69271"/>
                </a:lnTo>
                <a:cubicBezTo>
                  <a:pt x="5647863" y="929100"/>
                  <a:pt x="6087332" y="2116944"/>
                  <a:pt x="6087332" y="3429000"/>
                </a:cubicBezTo>
                <a:cubicBezTo>
                  <a:pt x="6087332" y="4741056"/>
                  <a:pt x="5647863" y="5928900"/>
                  <a:pt x="4937337" y="6788730"/>
                </a:cubicBezTo>
                <a:lnTo>
                  <a:pt x="4874355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C01C816-7926-8E4E-969C-CD40610DB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912" y="1524659"/>
            <a:ext cx="5019074" cy="277408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/>
              <a:t>Děkuji za pozornost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62DA937-8B55-4317-BD32-98D7AF30E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67989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52EE5A8-045B-4D39-8ED1-513334085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098" y="4461119"/>
            <a:ext cx="5019074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9584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5463EB0A-3D7C-4AA5-BFA5-8EE5B4BA56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82EE594-A45F-AD46-ABF5-CB0AA9DF89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8651" y="1122363"/>
            <a:ext cx="11034695" cy="781252"/>
          </a:xfrm>
        </p:spPr>
        <p:txBody>
          <a:bodyPr>
            <a:normAutofit/>
          </a:bodyPr>
          <a:lstStyle/>
          <a:p>
            <a:r>
              <a:rPr lang="cs-CZ" sz="4800" dirty="0"/>
              <a:t>Průmysl 4.0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5B00CFF-C3B6-2F4D-8B79-F5C104647E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8650" y="3011600"/>
            <a:ext cx="11034695" cy="148139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2400" dirty="0"/>
              <a:t>Proč se dnes s touto problematikou zabývat?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Jaké jsou požadavky dnešní společnosti?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Jakým směrem by se mělo ubírat vzdělání?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945AD00-F967-454D-A4B2-39ABA5C88C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9BC5B79-B912-427C-8219-E3E50943FC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4135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5463EB0A-3D7C-4AA5-BFA5-8EE5B4BA56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82EE594-A45F-AD46-ABF5-CB0AA9DF89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8651" y="1122363"/>
            <a:ext cx="11034695" cy="781252"/>
          </a:xfrm>
        </p:spPr>
        <p:txBody>
          <a:bodyPr>
            <a:normAutofit/>
          </a:bodyPr>
          <a:lstStyle/>
          <a:p>
            <a:r>
              <a:rPr lang="cs-CZ" sz="4800" dirty="0"/>
              <a:t>Přehledová studie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5B00CFF-C3B6-2F4D-8B79-F5C104647E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8651" y="1813741"/>
            <a:ext cx="11034695" cy="2705748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endParaRPr lang="cs-CZ" sz="9600" dirty="0"/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9600" dirty="0"/>
              <a:t>Podpora technického vzdělávání pomocí počítačem řízených strojů v primárním vzdělávání.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9600" dirty="0"/>
              <a:t>Zmapování přístupů.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9600" dirty="0"/>
              <a:t>Nalezení vhodných prostředků na výuku programování počítačem řízených strojů.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945AD00-F967-454D-A4B2-39ABA5C88C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9BC5B79-B912-427C-8219-E3E50943FC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8702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5463EB0A-3D7C-4AA5-BFA5-8EE5B4BA56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82EE594-A45F-AD46-ABF5-CB0AA9DF89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8651" y="1122363"/>
            <a:ext cx="11034695" cy="781252"/>
          </a:xfrm>
        </p:spPr>
        <p:txBody>
          <a:bodyPr>
            <a:normAutofit/>
          </a:bodyPr>
          <a:lstStyle/>
          <a:p>
            <a:r>
              <a:rPr lang="cs-CZ" sz="4800" dirty="0"/>
              <a:t>Potřeby současného světa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5B00CFF-C3B6-2F4D-8B79-F5C104647E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8650" y="2431614"/>
            <a:ext cx="11034695" cy="3447644"/>
          </a:xfrm>
        </p:spPr>
        <p:txBody>
          <a:bodyPr>
            <a:normAutofit/>
          </a:bodyPr>
          <a:lstStyle/>
          <a:p>
            <a:pPr marL="3429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Technologický vývoj pokračuje dál, čímž bude i nadále ve společnosti stoupat potřeba technicky vzdělaných odborníků. </a:t>
            </a:r>
          </a:p>
          <a:p>
            <a:pPr marL="3429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Pokud nebude dostatek technicky vzdělaných odborníků, ale i učitelů, lze do budoucna předpokládat ochromení hospodářského a technického růstu společnosti.</a:t>
            </a:r>
            <a:endParaRPr lang="cs-CZ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945AD00-F967-454D-A4B2-39ABA5C88C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9BC5B79-B912-427C-8219-E3E50943FC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0288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5463EB0A-3D7C-4AA5-BFA5-8EE5B4BA56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82EE594-A45F-AD46-ABF5-CB0AA9DF89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8651" y="1122363"/>
            <a:ext cx="11034695" cy="781252"/>
          </a:xfrm>
        </p:spPr>
        <p:txBody>
          <a:bodyPr>
            <a:normAutofit/>
          </a:bodyPr>
          <a:lstStyle/>
          <a:p>
            <a:r>
              <a:rPr lang="cs-CZ" sz="4800" dirty="0"/>
              <a:t>Východisko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5B00CFF-C3B6-2F4D-8B79-F5C104647E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8650" y="2985327"/>
            <a:ext cx="11034695" cy="3447644"/>
          </a:xfrm>
        </p:spPr>
        <p:txBody>
          <a:bodyPr>
            <a:normAutofit/>
          </a:bodyPr>
          <a:lstStyle/>
          <a:p>
            <a:pPr marL="3429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Analýza rozsahu výuky programovatelným strojům na základních školách.</a:t>
            </a:r>
            <a:endParaRPr lang="cs-CZ" sz="1600" dirty="0"/>
          </a:p>
          <a:p>
            <a:pPr marL="3429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Analýza jak školy propojují výuku informatiky s technickou výchovou.</a:t>
            </a:r>
          </a:p>
          <a:p>
            <a:pPr marL="3429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Stanovení vhodného nástroje pro vlastní výzkum.</a:t>
            </a:r>
          </a:p>
          <a:p>
            <a:pPr marL="3429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sz="24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945AD00-F967-454D-A4B2-39ABA5C88C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9BC5B79-B912-427C-8219-E3E50943FC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0884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5463EB0A-3D7C-4AA5-BFA5-8EE5B4BA56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82EE594-A45F-AD46-ABF5-CB0AA9DF89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8651" y="1122363"/>
            <a:ext cx="11034695" cy="781252"/>
          </a:xfrm>
        </p:spPr>
        <p:txBody>
          <a:bodyPr>
            <a:normAutofit/>
          </a:bodyPr>
          <a:lstStyle/>
          <a:p>
            <a:r>
              <a:rPr lang="cs-CZ" sz="4800" dirty="0"/>
              <a:t>Technická výchova na ZŠ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5B00CFF-C3B6-2F4D-8B79-F5C104647E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8650" y="2061270"/>
            <a:ext cx="11034695" cy="3447644"/>
          </a:xfrm>
        </p:spPr>
        <p:txBody>
          <a:bodyPr>
            <a:normAutofit/>
          </a:bodyPr>
          <a:lstStyle/>
          <a:p>
            <a:pPr marL="3429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Nyní není pochyb o potřebě technické výchovy na ZŠ, ale dále je potřeba se věnovat počítačem řízeným strojům a propojení s dalšími předměty především s informatikou. </a:t>
            </a:r>
          </a:p>
          <a:p>
            <a:pPr marL="3429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Případná změna ŠVP v návaznosti na RVP by měla jasně stanovit rozsah výuky v technické výuce. Nejen se zaměřením na ruční obrábění, ale i na oblast počítačem řízených strojů a zařízení.</a:t>
            </a:r>
            <a:endParaRPr lang="cs-CZ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945AD00-F967-454D-A4B2-39ABA5C88C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9BC5B79-B912-427C-8219-E3E50943FC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9257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AFF8D2E5-2C4E-47B1-930B-6C82B7C31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82EE594-A45F-AD46-ABF5-CB0AA9DF8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1312"/>
            <a:ext cx="10506456" cy="101026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Přehled analyzovaných ŠVP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01E4ADA-0EA9-4930-846E-3C11E8BED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17618"/>
            <a:ext cx="128016" cy="6314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380864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9" name="Zástupný obsah 8">
            <a:extLst>
              <a:ext uri="{FF2B5EF4-FFF2-40B4-BE49-F238E27FC236}">
                <a16:creationId xmlns:a16="http://schemas.microsoft.com/office/drawing/2014/main" id="{9C8F5D8E-6FEF-0243-8E81-5C5F1F27CB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7261596"/>
              </p:ext>
            </p:extLst>
          </p:nvPr>
        </p:nvGraphicFramePr>
        <p:xfrm>
          <a:off x="1710193" y="1650222"/>
          <a:ext cx="8762472" cy="4584947"/>
        </p:xfrm>
        <a:graphic>
          <a:graphicData uri="http://schemas.openxmlformats.org/drawingml/2006/table">
            <a:tbl>
              <a:tblPr firstRow="1" firstCol="1" bandRow="1"/>
              <a:tblGrid>
                <a:gridCol w="2668980">
                  <a:extLst>
                    <a:ext uri="{9D8B030D-6E8A-4147-A177-3AD203B41FA5}">
                      <a16:colId xmlns:a16="http://schemas.microsoft.com/office/drawing/2014/main" val="1237862124"/>
                    </a:ext>
                  </a:extLst>
                </a:gridCol>
                <a:gridCol w="2816287">
                  <a:extLst>
                    <a:ext uri="{9D8B030D-6E8A-4147-A177-3AD203B41FA5}">
                      <a16:colId xmlns:a16="http://schemas.microsoft.com/office/drawing/2014/main" val="2176941422"/>
                    </a:ext>
                  </a:extLst>
                </a:gridCol>
                <a:gridCol w="3277205">
                  <a:extLst>
                    <a:ext uri="{9D8B030D-6E8A-4147-A177-3AD203B41FA5}">
                      <a16:colId xmlns:a16="http://schemas.microsoft.com/office/drawing/2014/main" val="3696882510"/>
                    </a:ext>
                  </a:extLst>
                </a:gridCol>
              </a:tblGrid>
              <a:tr h="489023">
                <a:tc>
                  <a:txBody>
                    <a:bodyPr/>
                    <a:lstStyle/>
                    <a:p>
                      <a:pPr algn="just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18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Název školy</a:t>
                      </a:r>
                      <a:endParaRPr lang="cs-CZ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4666" marR="104666" marT="145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18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Adresa</a:t>
                      </a:r>
                      <a:endParaRPr lang="cs-CZ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4666" marR="104666" marT="145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18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Doplňující informace</a:t>
                      </a:r>
                      <a:endParaRPr lang="cs-CZ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4666" marR="104666" marT="145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8701672"/>
                  </a:ext>
                </a:extLst>
              </a:tr>
              <a:tr h="1023981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18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Masarykova základní škola</a:t>
                      </a:r>
                      <a:endParaRPr lang="cs-CZ" sz="2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4666" marR="104666" marT="145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18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Třída 1. máje 210, 330 12 Horní Bříza</a:t>
                      </a:r>
                      <a:endParaRPr lang="cs-CZ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4666" marR="104666" marT="145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18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Příspěvková organizace</a:t>
                      </a:r>
                      <a:endParaRPr lang="cs-CZ" sz="2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just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1800" b="0" i="0" u="none" strike="noStrike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www.zshornibriza.cz</a:t>
                      </a:r>
                      <a:endParaRPr lang="cs-CZ" sz="2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4666" marR="104666" marT="145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4763838"/>
                  </a:ext>
                </a:extLst>
              </a:tr>
              <a:tr h="1023981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18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Základní škola Kryry</a:t>
                      </a:r>
                      <a:endParaRPr lang="cs-CZ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4666" marR="104666" marT="145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18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Komenského 393, 439 81 Kryry</a:t>
                      </a:r>
                      <a:endParaRPr lang="cs-CZ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4666" marR="104666" marT="145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18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Příspěvková organizace</a:t>
                      </a:r>
                      <a:endParaRPr lang="cs-CZ" sz="2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just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1800" b="0" i="0" u="none" strike="noStrike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www.zskryry.cz</a:t>
                      </a:r>
                      <a:endParaRPr lang="cs-CZ" sz="2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4666" marR="104666" marT="145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6227076"/>
                  </a:ext>
                </a:extLst>
              </a:tr>
              <a:tr h="1023981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18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 základní škola Plzeň</a:t>
                      </a:r>
                      <a:endParaRPr lang="cs-CZ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4666" marR="104666" marT="145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18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Rodinná 39, 312 00 Plzeň</a:t>
                      </a:r>
                      <a:endParaRPr lang="cs-CZ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4666" marR="104666" marT="145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18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Příspěvková organizace</a:t>
                      </a:r>
                      <a:endParaRPr lang="cs-CZ" sz="2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just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18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zs28.plzen.eu</a:t>
                      </a:r>
                      <a:endParaRPr lang="cs-CZ" sz="2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4666" marR="104666" marT="145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3315444"/>
                  </a:ext>
                </a:extLst>
              </a:tr>
              <a:tr h="1023981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18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Základní škola Štěnovice</a:t>
                      </a:r>
                      <a:endParaRPr lang="cs-CZ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4666" marR="104666" marT="145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18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Čižická 344, 332 09 Štěnovice</a:t>
                      </a:r>
                      <a:endParaRPr lang="cs-CZ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4666" marR="104666" marT="145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18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Příspěvková organizace</a:t>
                      </a:r>
                      <a:endParaRPr lang="cs-CZ" sz="2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just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1800" b="0" i="0" u="none" strike="noStrike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www.skolastenovice.cz</a:t>
                      </a:r>
                      <a:endParaRPr lang="cs-CZ" sz="2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4666" marR="104666" marT="145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35678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3667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5463EB0A-3D7C-4AA5-BFA5-8EE5B4BA56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82EE594-A45F-AD46-ABF5-CB0AA9DF89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8651" y="1122363"/>
            <a:ext cx="11034695" cy="781252"/>
          </a:xfrm>
        </p:spPr>
        <p:txBody>
          <a:bodyPr>
            <a:normAutofit/>
          </a:bodyPr>
          <a:lstStyle/>
          <a:p>
            <a:r>
              <a:rPr lang="cs-CZ" sz="4800" dirty="0"/>
              <a:t>Vzdělávací oblasti a předměty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5B00CFF-C3B6-2F4D-8B79-F5C104647E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8650" y="1888494"/>
            <a:ext cx="11034695" cy="3065889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Informatika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Matematika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Technická výchova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Fyzika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Robotika</a:t>
            </a:r>
            <a:endParaRPr lang="cs-CZ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945AD00-F967-454D-A4B2-39ABA5C88C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9BC5B79-B912-427C-8219-E3E50943FC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301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5463EB0A-3D7C-4AA5-BFA5-8EE5B4BA56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82EE594-A45F-AD46-ABF5-CB0AA9DF89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8651" y="1122363"/>
            <a:ext cx="11034695" cy="781252"/>
          </a:xfrm>
        </p:spPr>
        <p:txBody>
          <a:bodyPr>
            <a:normAutofit/>
          </a:bodyPr>
          <a:lstStyle/>
          <a:p>
            <a:r>
              <a:rPr lang="cs-CZ" sz="4800" dirty="0"/>
              <a:t>Shrnutí analýzy ŠVP vybraných škol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5B00CFF-C3B6-2F4D-8B79-F5C104647E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1507" y="1651065"/>
            <a:ext cx="11034695" cy="2891719"/>
          </a:xfrm>
        </p:spPr>
        <p:txBody>
          <a:bodyPr>
            <a:normAutofit fontScale="85000" lnSpcReduction="10000"/>
          </a:bodyPr>
          <a:lstStyle/>
          <a:p>
            <a:pPr marL="3429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600" dirty="0"/>
              <a:t>Programování se školy věnují především v informatice.</a:t>
            </a:r>
          </a:p>
          <a:p>
            <a:pPr marL="3429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600" dirty="0"/>
              <a:t>Využití výpočetní techniky se dále využívá pro složitější úkoly a algoritmizaci            </a:t>
            </a:r>
            <a:r>
              <a:rPr lang="cs-CZ" dirty="0"/>
              <a:t>v matematice.</a:t>
            </a:r>
            <a:endParaRPr lang="cs-CZ" sz="2600" dirty="0"/>
          </a:p>
          <a:p>
            <a:pPr marL="3429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600" dirty="0"/>
              <a:t>V technické výchově se nesetkáváme s programováním počítačem řízených strojů.</a:t>
            </a:r>
          </a:p>
          <a:p>
            <a:pPr marL="3429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600" dirty="0"/>
              <a:t>Pouze v jednom případě je zařazen předmět Robotika kde se věnují problematice ovládání počítačem řízených strojů.</a:t>
            </a:r>
          </a:p>
          <a:p>
            <a:pPr marL="114300">
              <a:lnSpc>
                <a:spcPct val="100000"/>
              </a:lnSpc>
            </a:pPr>
            <a:endParaRPr lang="cs-CZ" sz="24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945AD00-F967-454D-A4B2-39ABA5C88C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9BC5B79-B912-427C-8219-E3E50943FC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6996416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730</Words>
  <Application>Microsoft Macintosh PowerPoint</Application>
  <PresentationFormat>Širokoúhlá obrazovka</PresentationFormat>
  <Paragraphs>78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Avenir Next LT Pro</vt:lpstr>
      <vt:lpstr>Calibri</vt:lpstr>
      <vt:lpstr>AccentBoxVTI</vt:lpstr>
      <vt:lpstr>Programování počítačem řízených strojů z pohledu RVP a ŠVP - předvýzkum</vt:lpstr>
      <vt:lpstr>Průmysl 4.0</vt:lpstr>
      <vt:lpstr>Přehledová studie</vt:lpstr>
      <vt:lpstr>Potřeby současného světa</vt:lpstr>
      <vt:lpstr>Východisko</vt:lpstr>
      <vt:lpstr>Technická výchova na ZŠ</vt:lpstr>
      <vt:lpstr>Přehled analyzovaných ŠVP</vt:lpstr>
      <vt:lpstr>Vzdělávací oblasti a předměty</vt:lpstr>
      <vt:lpstr>Shrnutí analýzy ŠVP vybraných škol</vt:lpstr>
      <vt:lpstr>Cíl výzkumu</vt:lpstr>
      <vt:lpstr>Předpoklady</vt:lpstr>
      <vt:lpstr>Předvýzkum</vt:lpstr>
      <vt:lpstr>Použitá literatura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Podpora technického vzdělávání pomocí počítačem řízených strojů</dc:title>
  <dc:creator>Já</dc:creator>
  <cp:lastModifiedBy>Pavel Moc</cp:lastModifiedBy>
  <cp:revision>13</cp:revision>
  <dcterms:created xsi:type="dcterms:W3CDTF">2021-01-29T08:24:31Z</dcterms:created>
  <dcterms:modified xsi:type="dcterms:W3CDTF">2021-11-28T19:10:24Z</dcterms:modified>
</cp:coreProperties>
</file>