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66" r:id="rId4"/>
    <p:sldId id="271" r:id="rId5"/>
    <p:sldId id="267" r:id="rId6"/>
    <p:sldId id="269" r:id="rId7"/>
    <p:sldId id="264" r:id="rId8"/>
    <p:sldId id="274" r:id="rId9"/>
    <p:sldId id="265" r:id="rId10"/>
    <p:sldId id="273" r:id="rId11"/>
    <p:sldId id="272" r:id="rId12"/>
  </p:sldIdLst>
  <p:sldSz cx="10080625" cy="7561263"/>
  <p:notesSz cx="6858000" cy="9144000"/>
  <p:defaultTextStyle>
    <a:defPPr>
      <a:defRPr lang="cs-CZ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E22"/>
    <a:srgbClr val="0057A2"/>
    <a:srgbClr val="940084"/>
    <a:srgbClr val="006B65"/>
    <a:srgbClr val="3889BA"/>
    <a:srgbClr val="600128"/>
    <a:srgbClr val="00B6D7"/>
    <a:srgbClr val="074391"/>
    <a:srgbClr val="EB6E08"/>
    <a:srgbClr val="E0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2192" autoAdjust="0"/>
  </p:normalViewPr>
  <p:slideViewPr>
    <p:cSldViewPr snapToGrid="0">
      <p:cViewPr varScale="1">
        <p:scale>
          <a:sx n="64" d="100"/>
          <a:sy n="64" d="100"/>
        </p:scale>
        <p:origin x="1675" y="77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248BC-8803-4E58-9459-89477C0D964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8D45-A175-472D-97B5-10544CE79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06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1A97-06A1-43B4-A212-F66731AAE6A0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9A21-6D7D-46F5-8757-6D61F9690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65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Dr. Petr Hořejší + dr. Lucie rohlíková + Mgr. Tomáš Průcha + ing. Jiří Polcar</a:t>
            </a:r>
            <a:br>
              <a:rPr lang="cs-CZ" dirty="0"/>
            </a:br>
            <a:r>
              <a:rPr lang="cs-CZ" dirty="0"/>
              <a:t>Risk </a:t>
            </a:r>
            <a:r>
              <a:rPr lang="cs-CZ" dirty="0" err="1"/>
              <a:t>Environment</a:t>
            </a:r>
            <a:r>
              <a:rPr lang="cs-CZ" dirty="0"/>
              <a:t> Simulator – prostředí, ve kterém může dojít k rizikovému chování jedince.</a:t>
            </a:r>
          </a:p>
          <a:p>
            <a:r>
              <a:rPr lang="cs-CZ" dirty="0"/>
              <a:t>Virtuální hospoda, založena na principu hry s ovládacími prvky. 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9A21-6D7D-46F5-8757-6D61F96903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06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Myšlenka Virtuální třídy byla ve velké míře inspirována projektem </a:t>
            </a:r>
            <a:r>
              <a:rPr lang="cs-CZ" dirty="0" err="1"/>
              <a:t>TechLivE</a:t>
            </a:r>
            <a:r>
              <a:rPr lang="cs-CZ" dirty="0"/>
              <a:t> – učení před televizí, ve které jsou ovládaní </a:t>
            </a:r>
            <a:r>
              <a:rPr lang="cs-CZ" dirty="0" err="1"/>
              <a:t>avatarové</a:t>
            </a:r>
            <a:r>
              <a:rPr lang="cs-CZ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SecondLife</a:t>
            </a:r>
            <a:r>
              <a:rPr lang="cs-CZ" dirty="0"/>
              <a:t> a </a:t>
            </a:r>
            <a:r>
              <a:rPr lang="cs-CZ" dirty="0" err="1"/>
              <a:t>ActiveWorlds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Využití v armádě (boje a kultura), </a:t>
            </a:r>
            <a:br>
              <a:rPr lang="cs-CZ" dirty="0"/>
            </a:br>
            <a:r>
              <a:rPr lang="cs-CZ" dirty="0"/>
              <a:t>lékařství (simulátor pro chirurgy),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Herním a filmovém </a:t>
            </a:r>
            <a:r>
              <a:rPr lang="cs-CZ" dirty="0" err="1"/>
              <a:t>průmylu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 err="1"/>
              <a:t>MetaVerse</a:t>
            </a:r>
            <a:r>
              <a:rPr lang="cs-CZ" dirty="0"/>
              <a:t> – společnost </a:t>
            </a:r>
            <a:r>
              <a:rPr lang="cs-CZ" dirty="0" err="1"/>
              <a:t>Facebook</a:t>
            </a:r>
            <a:r>
              <a:rPr lang="cs-CZ" dirty="0"/>
              <a:t>, propojení internetu s VR. Strach, současný stav </a:t>
            </a:r>
            <a:r>
              <a:rPr lang="cs-CZ" dirty="0" err="1"/>
              <a:t>Facebooku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9A21-6D7D-46F5-8757-6D61F96903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Zaměřeno na výuku zeměpisu – možnost práce s mapou světa, která byla zavěšena na klasické tabuli. Vysvětlování pásů, časového posunu aj.</a:t>
            </a:r>
          </a:p>
          <a:p>
            <a:r>
              <a:rPr lang="cs-CZ" dirty="0"/>
              <a:t>Další úpravy -&gt; moc řad, zmenšení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9A21-6D7D-46F5-8757-6D61F96903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47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Týmový projekt:</a:t>
            </a:r>
            <a:br>
              <a:rPr lang="cs-CZ" dirty="0"/>
            </a:br>
            <a:r>
              <a:rPr lang="cs-CZ" dirty="0"/>
              <a:t>Já: učesání kódu, jeho optimalizace, vytvoření grafického rozhraní pro ovládání a za pomoci implementace bílé tabule, prezentace. </a:t>
            </a:r>
            <a:br>
              <a:rPr lang="cs-CZ" dirty="0"/>
            </a:br>
            <a:r>
              <a:rPr lang="cs-CZ" dirty="0"/>
              <a:t>Bc. Lukáš </a:t>
            </a:r>
            <a:r>
              <a:rPr lang="cs-CZ" dirty="0" err="1"/>
              <a:t>Vachovec</a:t>
            </a:r>
            <a:r>
              <a:rPr lang="cs-CZ" dirty="0"/>
              <a:t>: model třídy</a:t>
            </a:r>
            <a:br>
              <a:rPr lang="cs-CZ" dirty="0"/>
            </a:br>
            <a:r>
              <a:rPr lang="cs-CZ" dirty="0"/>
              <a:t>Mgr. Jan Fiala – který zpracovává svojí metodiku výzkumu pro komunikaci.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9A21-6D7D-46F5-8757-6D61F96903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37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Adobe </a:t>
            </a:r>
            <a:r>
              <a:rPr lang="cs-CZ" dirty="0" err="1"/>
              <a:t>Fuse</a:t>
            </a:r>
            <a:r>
              <a:rPr lang="cs-CZ" dirty="0"/>
              <a:t>, </a:t>
            </a:r>
            <a:r>
              <a:rPr lang="cs-CZ" dirty="0" err="1"/>
              <a:t>MakeHuman</a:t>
            </a:r>
            <a:br>
              <a:rPr lang="cs-CZ" dirty="0"/>
            </a:br>
            <a:r>
              <a:rPr lang="cs-CZ" dirty="0" err="1"/>
              <a:t>Daz</a:t>
            </a:r>
            <a:r>
              <a:rPr lang="cs-CZ" dirty="0"/>
              <a:t> 3D – potencionální využití?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9A21-6D7D-46F5-8757-6D61F96903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15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C27BE-FE50-48EF-80C8-289CB6D5795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49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Doktorand Jan Fiala – výzkum zaměřený na nově komunikaci učitel-rodič s krizovým tématem. Např. Navýšení poplatků za oběd, přeřazení dítěte do jiné třídy, třídní schůzky… </a:t>
            </a:r>
            <a:br>
              <a:rPr lang="cs-CZ" dirty="0"/>
            </a:br>
            <a:r>
              <a:rPr lang="cs-CZ" dirty="0"/>
              <a:t>Rozhovor v podobě grafu -&gt; kladné/univerzální/záporné reakce.</a:t>
            </a:r>
            <a:br>
              <a:rPr lang="cs-CZ" dirty="0"/>
            </a:br>
            <a:r>
              <a:rPr lang="cs-CZ" dirty="0"/>
              <a:t>Moje práce původně zaměřena na rozvoj didaktických a pedagogických kompetencí pomocí virtuální reality. Změna? Míra imerze studentů ve třídě?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C27BE-FE50-48EF-80C8-289CB6D5795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6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Záměrem je realizace více typů prostředí – výukové místnosti zaměřené na různé předměty, výstup v plné přednáškové hale, rozhovor učitele s rodičem v kabinetu a např. obhajoba kvalifikačních prací před porotou KVD.</a:t>
            </a:r>
            <a:br>
              <a:rPr lang="cs-CZ" dirty="0"/>
            </a:br>
            <a:r>
              <a:rPr lang="cs-CZ" dirty="0"/>
              <a:t>Prozatím připraveno pro dříve řečené výstupy, což je viditelné vlastně na existujících funkcích časomíry, </a:t>
            </a:r>
            <a:r>
              <a:rPr lang="cs-CZ" dirty="0" err="1"/>
              <a:t>popisovatelné</a:t>
            </a:r>
            <a:r>
              <a:rPr lang="cs-CZ" dirty="0"/>
              <a:t> tabule a, to studentům moc neříkáme, </a:t>
            </a:r>
            <a:r>
              <a:rPr lang="cs-CZ" dirty="0" err="1"/>
              <a:t>vrhatelných</a:t>
            </a:r>
            <a:r>
              <a:rPr lang="cs-CZ" dirty="0"/>
              <a:t> předmětech.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9A21-6D7D-46F5-8757-6D61F96903E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45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Chris</a:t>
            </a:r>
            <a:r>
              <a:rPr lang="cs-CZ" dirty="0"/>
              <a:t> </a:t>
            </a:r>
            <a:r>
              <a:rPr lang="cs-CZ" dirty="0" err="1"/>
              <a:t>Cristou</a:t>
            </a:r>
            <a:br>
              <a:rPr lang="cs-CZ" dirty="0"/>
            </a:br>
            <a:r>
              <a:rPr lang="cs-CZ" dirty="0"/>
              <a:t>„Abyste mi to věřili.“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9A21-6D7D-46F5-8757-6D61F96903E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68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92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" y="1620000"/>
            <a:ext cx="10079824" cy="5040000"/>
          </a:xfrm>
        </p:spPr>
        <p:txBody>
          <a:bodyPr lIns="504000" tIns="0" rIns="504000" bIns="0"/>
          <a:lstStyle>
            <a:lvl1pPr marL="360000" indent="-360000">
              <a:buFontTx/>
              <a:buBlip>
                <a:blip r:embed="rId2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000" indent="-360000">
              <a:buFontTx/>
              <a:buBlip>
                <a:blip r:embed="rId2"/>
              </a:buBlip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0000" indent="-360000">
              <a:buFontTx/>
              <a:buBlip>
                <a:blip r:embed="rId2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4060" indent="-252009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8078" indent="-252009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Body prezentace</a:t>
            </a:r>
            <a:endParaRPr lang="en-US" dirty="0"/>
          </a:p>
          <a:p>
            <a:pPr lvl="1"/>
            <a:r>
              <a:rPr lang="cs-CZ" dirty="0"/>
              <a:t>Bod</a:t>
            </a:r>
            <a:endParaRPr lang="en-US" dirty="0"/>
          </a:p>
          <a:p>
            <a:pPr lvl="2"/>
            <a:r>
              <a:rPr lang="cs-CZ" dirty="0"/>
              <a:t>Bod</a:t>
            </a:r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0" y="1080000"/>
            <a:ext cx="10080625" cy="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01" y="0"/>
            <a:ext cx="10079824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vert="horz" wrap="square" lIns="432000" tIns="0" rIns="432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8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15" y="6876789"/>
            <a:ext cx="3023999" cy="3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000" y="6876789"/>
            <a:ext cx="3023999" cy="3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1" y="1"/>
            <a:ext cx="10079824" cy="1080000"/>
          </a:xfrm>
        </p:spPr>
        <p:txBody>
          <a:bodyPr lIns="432000" tIns="0" rIns="432000" bIns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569"/>
            <a:ext cx="8694539" cy="1461495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836"/>
            <a:ext cx="8694539" cy="4797552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8172"/>
            <a:ext cx="226814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21A8-ED0D-4D33-B3B0-ADA01DE1430B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8172"/>
            <a:ext cx="340221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8172"/>
            <a:ext cx="226814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6120000"/>
            <a:ext cx="10080000" cy="1440000"/>
          </a:xfrm>
          <a:prstGeom prst="rect">
            <a:avLst/>
          </a:prstGeom>
          <a:noFill/>
          <a:effectLst/>
        </p:spPr>
        <p:txBody>
          <a:bodyPr vert="horz" lIns="720000" tIns="0" rIns="720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Tomáš Průcha, Miroslav Zíka  </a:t>
            </a:r>
            <a:r>
              <a:rPr lang="cs-CZ"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29. 11. 2021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752" y="431998"/>
            <a:ext cx="352900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240000"/>
            <a:ext cx="10080625" cy="1440000"/>
          </a:xfrm>
          <a:effectLst/>
        </p:spPr>
        <p:txBody>
          <a:bodyPr vert="horz" lIns="720000" tIns="0" rIns="720000" bIns="0" rtlCol="0" anchor="b" anchorCtr="1">
            <a:noAutofit/>
          </a:bodyPr>
          <a:lstStyle/>
          <a:p>
            <a:pPr algn="ctr"/>
            <a:r>
              <a:rPr lang="cs-CZ" sz="6000" spc="-80" dirty="0">
                <a:solidFill>
                  <a:srgbClr val="8FB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virtuální třídy a její budoucí uplatnění</a:t>
            </a:r>
            <a:endParaRPr lang="cs-CZ" sz="3100" spc="-80" dirty="0">
              <a:solidFill>
                <a:srgbClr val="8FB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20000"/>
            <a:ext cx="10080625" cy="10800"/>
          </a:xfrm>
          <a:prstGeom prst="rect">
            <a:avLst/>
          </a:prstGeom>
          <a:solidFill>
            <a:schemeClr val="bg1"/>
          </a:solidFill>
          <a:ln cap="rnd">
            <a:solidFill>
              <a:srgbClr val="8FBE2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cs-CZ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680000"/>
            <a:ext cx="10080625" cy="1440000"/>
          </a:xfrm>
          <a:prstGeom prst="rect">
            <a:avLst/>
          </a:prstGeom>
        </p:spPr>
        <p:txBody>
          <a:bodyPr vert="horz" lIns="720000" tIns="0" rIns="720000" bIns="0" rtlCol="0" anchor="t">
            <a:noAutofit/>
          </a:bodyPr>
          <a:lstStyle>
            <a:lvl1pPr algn="ctr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0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F5E20A-B4F4-4270-A2D3-D3675989D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20" y="0"/>
            <a:ext cx="2188205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8DFA5-ABBB-426C-9FBE-2B93A857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D32E0-1D9A-4EDC-AFC0-FCCD3476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CHRISTOU‚ C.‚ 2010. </a:t>
            </a:r>
            <a:r>
              <a:rPr lang="cs-CZ" sz="2000" dirty="0" err="1"/>
              <a:t>Virtual</a:t>
            </a:r>
            <a:r>
              <a:rPr lang="cs-CZ" sz="2000" dirty="0"/>
              <a:t> Reality in </a:t>
            </a:r>
            <a:r>
              <a:rPr lang="cs-CZ" sz="2000" dirty="0" err="1"/>
              <a:t>Education</a:t>
            </a:r>
            <a:r>
              <a:rPr lang="cs-CZ" sz="2000" dirty="0"/>
              <a:t>. In: </a:t>
            </a:r>
            <a:r>
              <a:rPr lang="cs-CZ" sz="2000" i="1" dirty="0" err="1"/>
              <a:t>Affective</a:t>
            </a:r>
            <a:r>
              <a:rPr lang="cs-CZ" sz="2000" i="1" dirty="0"/>
              <a:t>, </a:t>
            </a:r>
            <a:r>
              <a:rPr lang="cs-CZ" sz="2000" i="1" dirty="0" err="1"/>
              <a:t>Interactive</a:t>
            </a:r>
            <a:r>
              <a:rPr lang="cs-CZ" sz="2000" i="1" dirty="0"/>
              <a:t> and </a:t>
            </a:r>
            <a:r>
              <a:rPr lang="cs-CZ" sz="2000" i="1" dirty="0" err="1"/>
              <a:t>Cognitive</a:t>
            </a:r>
            <a:r>
              <a:rPr lang="cs-CZ" sz="2000" i="1" dirty="0"/>
              <a:t> </a:t>
            </a:r>
            <a:r>
              <a:rPr lang="cs-CZ" sz="2000" i="1" dirty="0" err="1"/>
              <a:t>Methods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E-</a:t>
            </a:r>
            <a:r>
              <a:rPr lang="cs-CZ" sz="2000" i="1" dirty="0" err="1"/>
              <a:t>Learning</a:t>
            </a:r>
            <a:r>
              <a:rPr lang="cs-CZ" sz="2000" i="1" dirty="0"/>
              <a:t> Design: </a:t>
            </a:r>
            <a:r>
              <a:rPr lang="cs-CZ" sz="2000" i="1" dirty="0" err="1"/>
              <a:t>Creating</a:t>
            </a:r>
            <a:r>
              <a:rPr lang="cs-CZ" sz="2000" i="1" dirty="0"/>
              <a:t> </a:t>
            </a:r>
            <a:r>
              <a:rPr lang="cs-CZ" sz="2000" i="1" dirty="0" err="1"/>
              <a:t>an</a:t>
            </a:r>
            <a:r>
              <a:rPr lang="cs-CZ" sz="2000" i="1" dirty="0"/>
              <a:t> </a:t>
            </a:r>
            <a:r>
              <a:rPr lang="cs-CZ" sz="2000" i="1" dirty="0" err="1"/>
              <a:t>Optimal</a:t>
            </a:r>
            <a:r>
              <a:rPr lang="cs-CZ" sz="2000" i="1" dirty="0"/>
              <a:t> </a:t>
            </a:r>
            <a:r>
              <a:rPr lang="cs-CZ" sz="2000" i="1" dirty="0" err="1"/>
              <a:t>Education</a:t>
            </a:r>
            <a:r>
              <a:rPr lang="cs-CZ" sz="2000" i="1" dirty="0"/>
              <a:t> …</a:t>
            </a:r>
            <a:r>
              <a:rPr lang="cs-CZ" sz="2000" dirty="0"/>
              <a:t> [online]. Kypr: 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Nicosia</a:t>
            </a:r>
            <a:r>
              <a:rPr lang="cs-CZ" sz="2000" dirty="0"/>
              <a:t>. ISBN 9781605669403.</a:t>
            </a:r>
          </a:p>
          <a:p>
            <a:r>
              <a:rPr lang="cs-CZ" sz="2000" dirty="0"/>
              <a:t>THE UNIVERSITY OF MAINE‚ 2019. </a:t>
            </a:r>
            <a:r>
              <a:rPr lang="cs-CZ" sz="2000" dirty="0" err="1"/>
              <a:t>TeachLivE</a:t>
            </a:r>
            <a:r>
              <a:rPr lang="cs-CZ" sz="2000" dirty="0"/>
              <a:t>. </a:t>
            </a:r>
            <a:r>
              <a:rPr lang="cs-CZ" sz="2000" i="1" dirty="0" err="1"/>
              <a:t>College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Education</a:t>
            </a:r>
            <a:r>
              <a:rPr lang="cs-CZ" sz="2000" i="1" dirty="0"/>
              <a:t> and </a:t>
            </a:r>
            <a:r>
              <a:rPr lang="cs-CZ" sz="2000" i="1" dirty="0" err="1"/>
              <a:t>Human</a:t>
            </a:r>
            <a:r>
              <a:rPr lang="cs-CZ" sz="2000" i="1" dirty="0"/>
              <a:t> </a:t>
            </a:r>
            <a:r>
              <a:rPr lang="cs-CZ" sz="2000" i="1" dirty="0" err="1"/>
              <a:t>Development</a:t>
            </a:r>
            <a:r>
              <a:rPr lang="cs-CZ" sz="2000" dirty="0"/>
              <a:t> [online]. Dostupné také z: https:/​/​umaine.edu/​</a:t>
            </a:r>
            <a:r>
              <a:rPr lang="cs-CZ" sz="2000" dirty="0" err="1"/>
              <a:t>edhd</a:t>
            </a:r>
            <a:r>
              <a:rPr lang="cs-CZ" sz="2000" dirty="0"/>
              <a:t>/​</a:t>
            </a:r>
            <a:r>
              <a:rPr lang="cs-CZ" sz="2000" dirty="0" err="1"/>
              <a:t>teachlive</a:t>
            </a:r>
            <a:r>
              <a:rPr lang="cs-CZ" sz="2000" dirty="0"/>
              <a:t>/</a:t>
            </a:r>
          </a:p>
          <a:p>
            <a:r>
              <a:rPr lang="cs-CZ" sz="2000" dirty="0"/>
              <a:t>SEKHAR‚ C. C. a S. SANKAR‚ 2018. </a:t>
            </a:r>
            <a:r>
              <a:rPr lang="cs-CZ" sz="2000" dirty="0" err="1"/>
              <a:t>Future</a:t>
            </a:r>
            <a:r>
              <a:rPr lang="cs-CZ" sz="2000" dirty="0"/>
              <a:t> Reality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Immersive</a:t>
            </a:r>
            <a:r>
              <a:rPr lang="cs-CZ" sz="2000" dirty="0"/>
              <a:t> Reality. In: </a:t>
            </a:r>
            <a:r>
              <a:rPr lang="cs-CZ" sz="2000" i="1" dirty="0"/>
              <a:t>International </a:t>
            </a:r>
            <a:r>
              <a:rPr lang="cs-CZ" sz="2000" i="1" dirty="0" err="1"/>
              <a:t>Conference</a:t>
            </a:r>
            <a:r>
              <a:rPr lang="cs-CZ" sz="2000" i="1" dirty="0"/>
              <a:t> on </a:t>
            </a:r>
            <a:r>
              <a:rPr lang="cs-CZ" sz="2000" i="1" dirty="0" err="1"/>
              <a:t>Emerging</a:t>
            </a:r>
            <a:r>
              <a:rPr lang="cs-CZ" sz="2000" i="1" dirty="0"/>
              <a:t> </a:t>
            </a:r>
            <a:r>
              <a:rPr lang="cs-CZ" sz="2000" i="1" dirty="0" err="1"/>
              <a:t>Trends</a:t>
            </a:r>
            <a:r>
              <a:rPr lang="cs-CZ" sz="2000" i="1" dirty="0"/>
              <a:t> on </a:t>
            </a:r>
            <a:r>
              <a:rPr lang="cs-CZ" sz="2000" i="1" dirty="0" err="1"/>
              <a:t>Engineering</a:t>
            </a:r>
            <a:r>
              <a:rPr lang="cs-CZ" sz="2000" i="1" dirty="0"/>
              <a:t> Science, Technology and Management</a:t>
            </a:r>
            <a:r>
              <a:rPr lang="cs-CZ" sz="2000" dirty="0"/>
              <a:t>.</a:t>
            </a:r>
          </a:p>
          <a:p>
            <a:r>
              <a:rPr lang="cs-CZ" sz="2000" dirty="0"/>
              <a:t>RYAN‚ L. a B. EUAN‚ 2018.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state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Virtual</a:t>
            </a:r>
            <a:r>
              <a:rPr lang="cs-CZ" sz="2000" dirty="0"/>
              <a:t> Reality in </a:t>
            </a:r>
            <a:r>
              <a:rPr lang="cs-CZ" sz="2000" dirty="0" err="1"/>
              <a:t>Education</a:t>
            </a:r>
            <a:r>
              <a:rPr lang="cs-CZ" sz="2000" dirty="0"/>
              <a:t>.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language</a:t>
            </a:r>
            <a:r>
              <a:rPr lang="cs-CZ" sz="2000" i="1" dirty="0"/>
              <a:t> and Media </a:t>
            </a:r>
            <a:r>
              <a:rPr lang="cs-CZ" sz="2000" i="1" dirty="0" err="1"/>
              <a:t>Learning</a:t>
            </a:r>
            <a:r>
              <a:rPr lang="cs-CZ" sz="2000" i="1" dirty="0"/>
              <a:t> </a:t>
            </a:r>
            <a:r>
              <a:rPr lang="cs-CZ" sz="2000" i="1" dirty="0" err="1"/>
              <a:t>Research</a:t>
            </a:r>
            <a:r>
              <a:rPr lang="cs-CZ" sz="2000" i="1" dirty="0"/>
              <a:t> Center </a:t>
            </a:r>
            <a:r>
              <a:rPr lang="cs-CZ" sz="2000" i="1" dirty="0" err="1"/>
              <a:t>Annual</a:t>
            </a:r>
            <a:r>
              <a:rPr lang="cs-CZ" sz="2000" i="1" dirty="0"/>
              <a:t> Report</a:t>
            </a:r>
            <a:r>
              <a:rPr lang="cs-CZ" sz="2000" dirty="0"/>
              <a:t>, s. 149-56. ISSN 24337056.</a:t>
            </a:r>
          </a:p>
        </p:txBody>
      </p:sp>
    </p:spTree>
    <p:extLst>
      <p:ext uri="{BB962C8B-B14F-4D97-AF65-F5344CB8AC3E}">
        <p14:creationId xmlns:p14="http://schemas.microsoft.com/office/powerpoint/2010/main" val="32842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20000"/>
            <a:ext cx="10080625" cy="1440000"/>
          </a:xfrm>
          <a:prstGeom prst="rect">
            <a:avLst/>
          </a:prstGeom>
        </p:spPr>
        <p:txBody>
          <a:bodyPr vert="horz" lIns="720000" tIns="0" rIns="720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Tomáš Průcha, Miroslav Zíka</a:t>
            </a:r>
            <a:endParaRPr lang="cs-CZ" sz="20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0000"/>
            <a:ext cx="10080625" cy="2160000"/>
          </a:xfrm>
        </p:spPr>
        <p:txBody>
          <a:bodyPr vert="horz" lIns="720000" tIns="0" rIns="720000" bIns="0" rtlCol="0" anchor="t" anchorCtr="0">
            <a:noAutofit/>
          </a:bodyPr>
          <a:lstStyle/>
          <a:p>
            <a:pPr algn="ctr"/>
            <a:br>
              <a:rPr lang="cs-CZ" sz="6000" spc="-80" dirty="0">
                <a:solidFill>
                  <a:srgbClr val="8FBE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000" spc="-80" dirty="0">
                <a:solidFill>
                  <a:srgbClr val="8FB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3100" spc="-80" dirty="0">
              <a:solidFill>
                <a:srgbClr val="8FB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20000"/>
            <a:ext cx="10080625" cy="10800"/>
          </a:xfrm>
          <a:prstGeom prst="rect">
            <a:avLst/>
          </a:prstGeom>
          <a:noFill/>
          <a:ln cap="rnd">
            <a:solidFill>
              <a:srgbClr val="8FBE2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752" y="431998"/>
            <a:ext cx="352900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Výsledek mezifakultní spolupráce Fakulty </a:t>
            </a:r>
            <a:r>
              <a:rPr lang="cs-CZ" b="1" dirty="0"/>
              <a:t>pedagogické</a:t>
            </a:r>
            <a:r>
              <a:rPr lang="cs-CZ" dirty="0"/>
              <a:t> a </a:t>
            </a:r>
            <a:r>
              <a:rPr lang="cs-CZ" b="1" dirty="0"/>
              <a:t>strojní</a:t>
            </a:r>
            <a:r>
              <a:rPr lang="cs-CZ" dirty="0"/>
              <a:t>.</a:t>
            </a:r>
          </a:p>
          <a:p>
            <a:r>
              <a:rPr lang="cs-CZ" dirty="0"/>
              <a:t>Předchozí zkušenosti s </a:t>
            </a:r>
            <a:r>
              <a:rPr lang="cs-CZ" b="1" dirty="0"/>
              <a:t>Risk </a:t>
            </a:r>
            <a:r>
              <a:rPr lang="cs-CZ" b="1" dirty="0" err="1"/>
              <a:t>Environment</a:t>
            </a:r>
            <a:r>
              <a:rPr lang="cs-CZ" b="1" dirty="0"/>
              <a:t> Simulator</a:t>
            </a:r>
            <a:r>
              <a:rPr lang="cs-CZ" dirty="0"/>
              <a:t> (RES).</a:t>
            </a:r>
          </a:p>
          <a:p>
            <a:pPr lvl="1"/>
            <a:r>
              <a:rPr lang="cs-CZ" dirty="0"/>
              <a:t>Pro léčbu závislých na alkoholu, aktuálně probíhá klinická studie.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historii projektu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220" y="3564701"/>
            <a:ext cx="4649787" cy="26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Central Florida, 2005</a:t>
            </a:r>
            <a:endParaRPr lang="cs-CZ" dirty="0"/>
          </a:p>
          <a:p>
            <a:pPr lvl="1"/>
            <a:r>
              <a:rPr lang="cs-CZ" dirty="0"/>
              <a:t>"</a:t>
            </a:r>
            <a:r>
              <a:rPr lang="cs-CZ" b="1" dirty="0"/>
              <a:t>Mohou učitelé trénovat svůj výkon s využitím simulátorů podobně jako vojáci či piloti?</a:t>
            </a:r>
            <a:r>
              <a:rPr lang="cs-CZ" dirty="0"/>
              <a:t>"</a:t>
            </a:r>
          </a:p>
          <a:p>
            <a:r>
              <a:rPr lang="cs-CZ" dirty="0" err="1"/>
              <a:t>Mixed</a:t>
            </a:r>
            <a:r>
              <a:rPr lang="cs-CZ" dirty="0"/>
              <a:t>-reality simulátor</a:t>
            </a:r>
          </a:p>
          <a:p>
            <a:r>
              <a:rPr lang="cs-CZ" dirty="0"/>
              <a:t>Využívá více než 80 univerzit napříč USA.</a:t>
            </a:r>
          </a:p>
          <a:p>
            <a:pPr lvl="1"/>
            <a:r>
              <a:rPr lang="cs-CZ" dirty="0"/>
              <a:t>"Učitelům dává příležitost rozvíjet jejich zkušenosti v bezpečném prostředí, kde neohrožují skutečné studenty."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Inspirace: </a:t>
            </a:r>
            <a:r>
              <a:rPr lang="cs-CZ" dirty="0" err="1"/>
              <a:t>TeachLivE</a:t>
            </a:r>
            <a:endParaRPr lang="cs-CZ" dirty="0"/>
          </a:p>
        </p:txBody>
      </p:sp>
      <p:pic>
        <p:nvPicPr>
          <p:cNvPr id="4" name="Picture 2" descr="http://teachlive.org/wp-content/uploads/2013/01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57" y="4445696"/>
            <a:ext cx="3342449" cy="19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5"/>
          <p:cNvSpPr txBox="1"/>
          <p:nvPr/>
        </p:nvSpPr>
        <p:spPr>
          <a:xfrm>
            <a:off x="8439109" y="4467143"/>
            <a:ext cx="400110" cy="190974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cs-CZ"/>
            </a:defPPr>
            <a:lvl1pPr marL="0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00" dirty="0"/>
              <a:t>http://teachlive.org/wp-content/uploads/2013/01/image.png</a:t>
            </a:r>
          </a:p>
        </p:txBody>
      </p:sp>
      <p:pic>
        <p:nvPicPr>
          <p:cNvPr id="6" name="Picture 4" descr="http://teachlive.org/wp-content/uploads/2015/05/1614519_707728322680290_3154473781797805646_o-1024x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80" y="4445696"/>
            <a:ext cx="3301194" cy="19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5"/>
          <p:cNvSpPr txBox="1"/>
          <p:nvPr/>
        </p:nvSpPr>
        <p:spPr>
          <a:xfrm>
            <a:off x="4279496" y="4406824"/>
            <a:ext cx="369332" cy="20303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cs-CZ"/>
            </a:defPPr>
            <a:lvl1pPr marL="0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" dirty="0"/>
              <a:t>http://teachlive.org/wp-content/uploads/2015/05/1614519_707728322680290_3154473781797805646_o-1024x610.jpg</a:t>
            </a:r>
          </a:p>
        </p:txBody>
      </p:sp>
    </p:spTree>
    <p:extLst>
      <p:ext uri="{BB962C8B-B14F-4D97-AF65-F5344CB8AC3E}">
        <p14:creationId xmlns:p14="http://schemas.microsoft.com/office/powerpoint/2010/main" val="372551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Alfa verze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53" y="1283223"/>
            <a:ext cx="8299920" cy="49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Herní </a:t>
            </a:r>
            <a:r>
              <a:rPr lang="cs-CZ" dirty="0" err="1"/>
              <a:t>engine</a:t>
            </a:r>
            <a:r>
              <a:rPr lang="cs-CZ" dirty="0"/>
              <a:t> Unity</a:t>
            </a:r>
          </a:p>
          <a:p>
            <a:r>
              <a:rPr lang="cs-CZ" dirty="0"/>
              <a:t>verze 2019.4.21f1 (LTS),</a:t>
            </a:r>
          </a:p>
          <a:p>
            <a:r>
              <a:rPr lang="cs-CZ" dirty="0"/>
              <a:t>široká podpora </a:t>
            </a:r>
            <a:r>
              <a:rPr lang="cs-CZ" dirty="0" err="1"/>
              <a:t>assetů</a:t>
            </a:r>
            <a:r>
              <a:rPr lang="cs-CZ" dirty="0"/>
              <a:t>,</a:t>
            </a:r>
          </a:p>
          <a:p>
            <a:r>
              <a:rPr lang="cs-CZ" dirty="0"/>
              <a:t>široká uživatelská komunita,</a:t>
            </a:r>
          </a:p>
          <a:p>
            <a:r>
              <a:rPr lang="cs-CZ" dirty="0"/>
              <a:t>vývoj v jazyce C#.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prostředí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779FE16-FEF8-44BC-BE91-4ECD95BC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26" y="3424049"/>
            <a:ext cx="6020373" cy="32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8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Postavy modelovány v programu </a:t>
            </a:r>
            <a:r>
              <a:rPr lang="cs-CZ" dirty="0" err="1"/>
              <a:t>MakeHuman</a:t>
            </a:r>
            <a:r>
              <a:rPr lang="cs-CZ" dirty="0"/>
              <a:t> a Adobe </a:t>
            </a:r>
            <a:r>
              <a:rPr lang="cs-CZ" dirty="0" err="1"/>
              <a:t>Fuse</a:t>
            </a:r>
            <a:r>
              <a:rPr lang="cs-CZ" dirty="0"/>
              <a:t> CC.</a:t>
            </a:r>
          </a:p>
          <a:p>
            <a:pPr lvl="1"/>
            <a:r>
              <a:rPr lang="cs-CZ" dirty="0"/>
              <a:t>Adobe </a:t>
            </a:r>
            <a:r>
              <a:rPr lang="cs-CZ" dirty="0" err="1"/>
              <a:t>Fuse</a:t>
            </a:r>
            <a:r>
              <a:rPr lang="cs-CZ" dirty="0"/>
              <a:t> umožňovalo propojení se službou </a:t>
            </a:r>
            <a:r>
              <a:rPr lang="cs-CZ" dirty="0" err="1"/>
              <a:t>Mixano</a:t>
            </a:r>
            <a:r>
              <a:rPr lang="cs-CZ" dirty="0"/>
              <a:t>. </a:t>
            </a:r>
          </a:p>
          <a:p>
            <a:r>
              <a:rPr lang="cs-CZ" dirty="0"/>
              <a:t>Třída vymodelována pomocí programu </a:t>
            </a:r>
            <a:r>
              <a:rPr lang="cs-CZ" dirty="0" err="1"/>
              <a:t>Blender</a:t>
            </a:r>
            <a:r>
              <a:rPr lang="cs-CZ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B3D27C-2C10-4D2F-A76B-178A977CE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55" y="3438144"/>
            <a:ext cx="5185185" cy="27816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B4C821-AB4F-4C59-A3CE-1B0235DA2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93" y="3726354"/>
            <a:ext cx="5185185" cy="27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80AE6-5358-4520-984E-9C8C334E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4E5179-AF52-4031-908A-DF002688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Prozatím 5 akcí.</a:t>
            </a:r>
          </a:p>
          <a:p>
            <a:r>
              <a:rPr lang="cs-CZ" dirty="0"/>
              <a:t>Animace pomocí služby </a:t>
            </a:r>
            <a:r>
              <a:rPr lang="cs-CZ" dirty="0" err="1"/>
              <a:t>Mixano</a:t>
            </a:r>
            <a:r>
              <a:rPr lang="cs-CZ" dirty="0"/>
              <a:t> a </a:t>
            </a:r>
            <a:r>
              <a:rPr lang="cs-CZ" dirty="0" err="1"/>
              <a:t>assetu</a:t>
            </a:r>
            <a:r>
              <a:rPr lang="cs-CZ" dirty="0"/>
              <a:t> </a:t>
            </a:r>
            <a:r>
              <a:rPr lang="cs-CZ" dirty="0" err="1"/>
              <a:t>FinalIK</a:t>
            </a:r>
            <a:r>
              <a:rPr lang="cs-CZ" dirty="0"/>
              <a:t>. </a:t>
            </a:r>
          </a:p>
          <a:p>
            <a:r>
              <a:rPr lang="cs-CZ" dirty="0"/>
              <a:t>Sledování pohybu uživatele.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C4858E-C8BD-4F77-9A57-3FEAD5326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8" t="1" r="7780" b="14454"/>
          <a:stretch/>
        </p:blipFill>
        <p:spPr>
          <a:xfrm>
            <a:off x="1905278" y="3858461"/>
            <a:ext cx="1654153" cy="20821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FE139F-E7AE-40E9-B577-255FA64B8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0" t="4182" r="13472" b="10273"/>
          <a:stretch/>
        </p:blipFill>
        <p:spPr>
          <a:xfrm>
            <a:off x="560035" y="3858460"/>
            <a:ext cx="1371318" cy="20821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01778F-B0BE-4509-B103-1F92A10A6E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93" t="807" r="18042" b="4643"/>
          <a:stretch/>
        </p:blipFill>
        <p:spPr>
          <a:xfrm>
            <a:off x="3527828" y="3858461"/>
            <a:ext cx="1515458" cy="20821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245BE4-B245-4570-9B8A-7F78ABF349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78" r="15662" b="14905"/>
          <a:stretch/>
        </p:blipFill>
        <p:spPr>
          <a:xfrm>
            <a:off x="5031410" y="3858461"/>
            <a:ext cx="1424253" cy="20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6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80AE6-5358-4520-984E-9C8C334E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24105C-51D1-4D98-9CC9-F3DC1BE2E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" y="1844108"/>
            <a:ext cx="84296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8DFA5-ABBB-426C-9FBE-2B93A857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D32E0-1D9A-4EDC-AFC0-FCCD3476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Variabilní prostředí pomocí nastavení: </a:t>
            </a:r>
          </a:p>
          <a:p>
            <a:pPr lvl="1"/>
            <a:r>
              <a:rPr lang="cs-CZ" dirty="0"/>
              <a:t>umožňuje výběr scén – studenti a rodiče, </a:t>
            </a:r>
          </a:p>
          <a:p>
            <a:pPr lvl="1"/>
            <a:r>
              <a:rPr lang="cs-CZ" dirty="0"/>
              <a:t>výběr rozložení obrazovky – VR pohled, pohled do třídy, webová kamera, </a:t>
            </a:r>
          </a:p>
          <a:p>
            <a:pPr lvl="1"/>
            <a:r>
              <a:rPr lang="cs-CZ" dirty="0"/>
              <a:t>možnost nahrání a zobrazení prezentace pomocí projektoru.</a:t>
            </a:r>
          </a:p>
          <a:p>
            <a:r>
              <a:rPr lang="cs-CZ" dirty="0"/>
              <a:t>Interaktivní tabule s fixy. </a:t>
            </a:r>
          </a:p>
          <a:p>
            <a:r>
              <a:rPr lang="cs-CZ" dirty="0"/>
              <a:t>Zobrazení délky trvání mikro-výstupu.</a:t>
            </a:r>
          </a:p>
          <a:p>
            <a:r>
              <a:rPr lang="cs-CZ" dirty="0"/>
              <a:t>Uchopitelné a </a:t>
            </a:r>
            <a:r>
              <a:rPr lang="cs-CZ" dirty="0" err="1"/>
              <a:t>vrhatelné</a:t>
            </a:r>
            <a:r>
              <a:rPr lang="cs-CZ" dirty="0"/>
              <a:t> věci.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94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756</Words>
  <Application>Microsoft Office PowerPoint</Application>
  <PresentationFormat>Vlastní</PresentationFormat>
  <Paragraphs>66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Vývoj virtuální třídy a její budoucí uplatnění</vt:lpstr>
      <vt:lpstr>K historii projektu</vt:lpstr>
      <vt:lpstr>Inspirace: TeachLivE</vt:lpstr>
      <vt:lpstr>Alfa verze</vt:lpstr>
      <vt:lpstr>Vývojové prostředí</vt:lpstr>
      <vt:lpstr>Modelování</vt:lpstr>
      <vt:lpstr>Postavy</vt:lpstr>
      <vt:lpstr>Výzkum</vt:lpstr>
      <vt:lpstr>Možnosti prostředí</vt:lpstr>
      <vt:lpstr>Zdroje</vt:lpstr>
      <vt:lpstr>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Ježek Jan</dc:creator>
  <cp:lastModifiedBy>Miroslav Zíka</cp:lastModifiedBy>
  <cp:revision>79</cp:revision>
  <dcterms:created xsi:type="dcterms:W3CDTF">2014-06-23T12:27:22Z</dcterms:created>
  <dcterms:modified xsi:type="dcterms:W3CDTF">2021-12-02T13:45:42Z</dcterms:modified>
</cp:coreProperties>
</file>