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14"/>
  </p:notesMasterIdLst>
  <p:sldIdLst>
    <p:sldId id="256" r:id="rId3"/>
    <p:sldId id="262" r:id="rId4"/>
    <p:sldId id="261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0" autoAdjust="0"/>
  </p:normalViewPr>
  <p:slideViewPr>
    <p:cSldViewPr>
      <p:cViewPr varScale="1">
        <p:scale>
          <a:sx n="117" d="100"/>
          <a:sy n="117" d="100"/>
        </p:scale>
        <p:origin x="141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Po klepnutí můžete upravit nadřazené styly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2F86F9-ADA7-4055-98A0-5D58096CE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73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D8C53-5EC9-4C7A-9998-DEED96FC447D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cs-CZ" noProof="0" smtClean="0"/>
              <a:t>Kliknutím můžete upravit styl předlohy.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C052B1-C87E-4AC3-B95F-65DB6BBCE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C5C87-C94A-434A-916C-217F5AFDA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C42A-A099-4958-BB64-BB1BB5FE3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AABBB6-5C8C-4416-9D44-6764DFF9D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cs-CZ" smtClean="0"/>
              <a:t>Kliknutím na ikonu přidáte online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A70A13-8326-45A9-B262-703974DB9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2815B-6842-43AB-914A-E1AAD1071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59262-A103-44D8-9B64-A06A9F1C0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8F99A-A829-42CD-9CD2-65736E439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00DF-66A0-4AE1-92A5-72CE78EDE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8A315-1A9D-4441-BD6F-16D0691C4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87FD8-04A8-486A-BDB5-BD0148FD5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1F675-1C85-460A-B32A-081CCD0EA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5BDBF-88A9-4B9C-8F5E-CBD8CB741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Po klepnutí můžete upravit nadřazený styl nadpisu.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Po klepnutí můžete upravit nadřazené styly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4792214-DA48-4AD0-9FE6-32E0121AD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sz="4800" b="1" dirty="0">
                <a:latin typeface="+mn-lt"/>
              </a:rPr>
              <a:t>Projekt výuky účetnictví na střední škole s využitím ICT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3474" y="3212976"/>
            <a:ext cx="6400800" cy="2209800"/>
          </a:xfrm>
        </p:spPr>
        <p:txBody>
          <a:bodyPr/>
          <a:lstStyle/>
          <a:p>
            <a:pPr algn="r"/>
            <a:r>
              <a:rPr lang="cs-CZ" dirty="0" smtClean="0"/>
              <a:t>Pavel Hanuš</a:t>
            </a:r>
            <a:br>
              <a:rPr lang="cs-CZ" dirty="0" smtClean="0"/>
            </a:br>
            <a:r>
              <a:rPr lang="cs-CZ" sz="1600" b="1" dirty="0" smtClean="0"/>
              <a:t>Univerzita Hradec Králové</a:t>
            </a:r>
          </a:p>
          <a:p>
            <a:pPr algn="r"/>
            <a:r>
              <a:rPr lang="cs-CZ" sz="1600" b="1" dirty="0" smtClean="0"/>
              <a:t>Přírodovědecká fakulta</a:t>
            </a:r>
            <a:br>
              <a:rPr lang="cs-CZ" sz="1600" b="1" dirty="0" smtClean="0"/>
            </a:br>
            <a:endParaRPr lang="cs-CZ" sz="1600" b="1" dirty="0"/>
          </a:p>
        </p:txBody>
      </p:sp>
      <p:pic>
        <p:nvPicPr>
          <p:cNvPr id="4" name="Obrázek 5" descr="Obsah obrázku šipka&#10;&#10;Popis se vygeneroval automaticky.">
            <a:extLst>
              <a:ext uri="{FF2B5EF4-FFF2-40B4-BE49-F238E27FC236}">
                <a16:creationId xmlns:a16="http://schemas.microsoft.com/office/drawing/2014/main" id="{01168673-E4E9-43B2-BD97-4A485DF58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874" y="4312971"/>
            <a:ext cx="914400" cy="762000"/>
          </a:xfrm>
          <a:prstGeom prst="rect">
            <a:avLst/>
          </a:prstGeom>
        </p:spPr>
      </p:pic>
      <p:pic>
        <p:nvPicPr>
          <p:cNvPr id="1026" name="Picture 2" descr="https://isvk.zcu.cz/wp-content/uploads/2018/12/LOGO-konference-1024x1020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1200200" cy="12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4509120"/>
            <a:ext cx="16530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ISVK</a:t>
            </a:r>
          </a:p>
          <a:p>
            <a:r>
              <a:rPr lang="cs-CZ" sz="1600" b="1" dirty="0" smtClean="0"/>
              <a:t>FPE ZČU Plzeň</a:t>
            </a:r>
          </a:p>
          <a:p>
            <a:r>
              <a:rPr lang="cs-CZ" sz="1600" b="1" dirty="0" smtClean="0"/>
              <a:t>29. 11. 2021</a:t>
            </a:r>
            <a:endParaRPr lang="cs-CZ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Závěrem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100" dirty="0" smtClean="0"/>
              <a:t>Příspěvek měl ukázat na příkladu v praxi </a:t>
            </a:r>
            <a:r>
              <a:rPr lang="cs-CZ" sz="2100" b="1" dirty="0" smtClean="0"/>
              <a:t>realizovaného </a:t>
            </a:r>
            <a:r>
              <a:rPr lang="cs-CZ" sz="2100" dirty="0" smtClean="0"/>
              <a:t>projektu výuky konkrétní možnosti využití ICT při výuce účetnictví </a:t>
            </a:r>
          </a:p>
          <a:p>
            <a:r>
              <a:rPr lang="cs-CZ" sz="2100" b="1" dirty="0" smtClean="0"/>
              <a:t>Pro žáky </a:t>
            </a:r>
            <a:r>
              <a:rPr lang="cs-CZ" sz="2100" dirty="0" smtClean="0"/>
              <a:t>přinesl projekt zatraktivnění distanční výuky</a:t>
            </a:r>
          </a:p>
          <a:p>
            <a:r>
              <a:rPr lang="cs-CZ" sz="2100" b="1" dirty="0" smtClean="0"/>
              <a:t>Pro vyučujícího </a:t>
            </a:r>
            <a:r>
              <a:rPr lang="cs-CZ" sz="2100" dirty="0" smtClean="0"/>
              <a:t>přinesl projekt okamžité průběžné vyhodnocení úspěšnosti výuky a podklady pro její další zacílení</a:t>
            </a:r>
            <a:br>
              <a:rPr lang="cs-CZ" sz="2100" dirty="0" smtClean="0"/>
            </a:br>
            <a:r>
              <a:rPr lang="cs-CZ" sz="2100" dirty="0" smtClean="0"/>
              <a:t/>
            </a:r>
            <a:br>
              <a:rPr lang="cs-CZ" sz="2100" dirty="0" smtClean="0"/>
            </a:br>
            <a:endParaRPr lang="cs-CZ" sz="2100" dirty="0" smtClean="0"/>
          </a:p>
          <a:p>
            <a:r>
              <a:rPr lang="cs-CZ" sz="2100" dirty="0" smtClean="0"/>
              <a:t>Projekt byl pouze dílčím krokem probíhajícího výzkumu na téma </a:t>
            </a:r>
            <a:r>
              <a:rPr lang="cs-CZ" sz="2100" b="1" i="1" dirty="0" smtClean="0"/>
              <a:t>Možnosti </a:t>
            </a:r>
            <a:r>
              <a:rPr lang="cs-CZ" sz="2100" b="1" i="1" dirty="0"/>
              <a:t>tvorby a využití ICT metod při výuce </a:t>
            </a:r>
            <a:r>
              <a:rPr lang="cs-CZ" sz="2100" b="1" i="1" dirty="0" smtClean="0"/>
              <a:t>účetnictví</a:t>
            </a: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1638098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100" b="1" dirty="0" smtClean="0"/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endParaRPr lang="cs-CZ" sz="2100" b="1" dirty="0" smtClean="0"/>
          </a:p>
          <a:p>
            <a:pPr marL="0" indent="0">
              <a:buNone/>
            </a:pPr>
            <a:endParaRPr lang="cs-CZ" sz="2100" b="1" dirty="0"/>
          </a:p>
          <a:p>
            <a:pPr marL="0" indent="0" algn="ctr">
              <a:buNone/>
            </a:pPr>
            <a:r>
              <a:rPr lang="cs-CZ" sz="3200" b="1" dirty="0" smtClean="0"/>
              <a:t>Děkuji za pozornost.</a:t>
            </a:r>
          </a:p>
          <a:p>
            <a:pPr marL="0" indent="0" algn="ctr">
              <a:buNone/>
            </a:pPr>
            <a:endParaRPr lang="cs-CZ" sz="3200" b="1" dirty="0"/>
          </a:p>
          <a:p>
            <a:pPr marL="0" indent="0" algn="r">
              <a:buNone/>
            </a:pP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Pavel </a:t>
            </a:r>
            <a:r>
              <a:rPr lang="cs-CZ" sz="1800" b="1" dirty="0" smtClean="0"/>
              <a:t>Hanuš</a:t>
            </a:r>
          </a:p>
          <a:p>
            <a:pPr marL="0" indent="0" algn="r">
              <a:buNone/>
            </a:pPr>
            <a:r>
              <a:rPr lang="cs-CZ" sz="1800" b="1" dirty="0" smtClean="0"/>
              <a:t>pavel.hanus@uhk.cz</a:t>
            </a:r>
            <a:br>
              <a:rPr lang="cs-CZ" sz="1800" b="1" dirty="0" smtClean="0"/>
            </a:br>
            <a:r>
              <a:rPr lang="cs-CZ" sz="1800" dirty="0" smtClean="0"/>
              <a:t>Univerzita Hradec Králové</a:t>
            </a:r>
            <a:br>
              <a:rPr lang="cs-CZ" sz="1800" dirty="0" smtClean="0"/>
            </a:br>
            <a:r>
              <a:rPr lang="cs-CZ" sz="1800" dirty="0" smtClean="0"/>
              <a:t>Přírodovědecká fakulta</a:t>
            </a:r>
            <a:br>
              <a:rPr lang="cs-CZ" sz="1800" dirty="0" smtClean="0"/>
            </a:br>
            <a:r>
              <a:rPr lang="cs-CZ" sz="1800" dirty="0" smtClean="0"/>
              <a:t>Katedra matematiky</a:t>
            </a:r>
            <a:endParaRPr lang="cs-CZ" sz="1800" dirty="0"/>
          </a:p>
        </p:txBody>
      </p:sp>
      <p:pic>
        <p:nvPicPr>
          <p:cNvPr id="4" name="Obrázek 5" descr="Obsah obrázku šipka&#10;&#10;Popis se vygeneroval automaticky.">
            <a:extLst>
              <a:ext uri="{FF2B5EF4-FFF2-40B4-BE49-F238E27FC236}">
                <a16:creationId xmlns:a16="http://schemas.microsoft.com/office/drawing/2014/main" id="{01168673-E4E9-43B2-BD97-4A485DF5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835933"/>
            <a:ext cx="91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Základní informace o výzkumu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500" dirty="0"/>
              <a:t>Problematika odborného vzdělávání v oblasti </a:t>
            </a:r>
            <a:r>
              <a:rPr lang="cs-CZ" sz="2500" b="1" dirty="0"/>
              <a:t>účetnictví není</a:t>
            </a:r>
            <a:r>
              <a:rPr lang="cs-CZ" sz="2500" dirty="0"/>
              <a:t> dle převládajícího </a:t>
            </a:r>
            <a:r>
              <a:rPr lang="cs-CZ" sz="2500" dirty="0" smtClean="0"/>
              <a:t>názoru v ČR řešena příliš </a:t>
            </a:r>
            <a:r>
              <a:rPr lang="cs-CZ" sz="2500" b="1" dirty="0" smtClean="0"/>
              <a:t>moderně</a:t>
            </a:r>
          </a:p>
          <a:p>
            <a:r>
              <a:rPr lang="cs-CZ" sz="2500" dirty="0" smtClean="0"/>
              <a:t>Hlavním cílem výzkumu </a:t>
            </a:r>
            <a:r>
              <a:rPr lang="cs-CZ" sz="2500" b="1" i="1" dirty="0"/>
              <a:t>Možnosti tvorby a využití ICT metod při výuce </a:t>
            </a:r>
            <a:r>
              <a:rPr lang="cs-CZ" sz="2500" b="1" i="1" dirty="0" smtClean="0"/>
              <a:t>účetnictví</a:t>
            </a:r>
            <a:r>
              <a:rPr lang="cs-CZ" sz="2500" b="1" dirty="0" smtClean="0"/>
              <a:t> </a:t>
            </a:r>
            <a:r>
              <a:rPr lang="cs-CZ" sz="2500" dirty="0" smtClean="0"/>
              <a:t>je kvantitativně podložené zjištění, zda u SŠ studentů lze úspěšně aplikovat ICT metody při studiu účetnictví</a:t>
            </a:r>
          </a:p>
          <a:p>
            <a:r>
              <a:rPr lang="cs-CZ" sz="2500" dirty="0" smtClean="0"/>
              <a:t>Nejde o pouhou inovaci, ale o zjištění, zda konkrétní ICT metody povedou k zefektivnění vzdělávacího procesu</a:t>
            </a:r>
          </a:p>
          <a:p>
            <a:r>
              <a:rPr lang="cs-CZ" sz="2500" dirty="0" smtClean="0"/>
              <a:t>Provedená literární rešerše ukázala, že tato problematika není v zahraniční ani tuzemské literatuře významným způsobem zpracována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861065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Projekt výuky s využitím ICT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500" dirty="0" smtClean="0"/>
              <a:t>Projekt vznikl jako </a:t>
            </a:r>
            <a:r>
              <a:rPr lang="cs-CZ" sz="2500" dirty="0" smtClean="0"/>
              <a:t>součást uvedeného </a:t>
            </a:r>
            <a:r>
              <a:rPr lang="cs-CZ" sz="2500" dirty="0" smtClean="0"/>
              <a:t>výzkumu</a:t>
            </a:r>
          </a:p>
          <a:p>
            <a:r>
              <a:rPr lang="cs-CZ" sz="2500" dirty="0" smtClean="0"/>
              <a:t>V rámci pedagogického experimentu byl též ověřen v praxi</a:t>
            </a:r>
          </a:p>
          <a:p>
            <a:r>
              <a:rPr lang="cs-CZ" sz="2500" dirty="0" smtClean="0"/>
              <a:t>Zaměřuje se na jedno konkrétní téma ve studiu účetnictví žáků 2. ročníku oboru Obchodní akademie</a:t>
            </a:r>
          </a:p>
          <a:p>
            <a:r>
              <a:rPr lang="cs-CZ" sz="2500" dirty="0" smtClean="0"/>
              <a:t>Je použitelný i na jiná témata, a to i v podmínkách běžné prezenční výuky či „hybridní“ výuky probíhající</a:t>
            </a:r>
            <a:br>
              <a:rPr lang="cs-CZ" sz="2500" dirty="0" smtClean="0"/>
            </a:br>
            <a:r>
              <a:rPr lang="cs-CZ" sz="2500" dirty="0" smtClean="0"/>
              <a:t>v tomto období</a:t>
            </a: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74923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Detaily projektu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u="sng" dirty="0" smtClean="0"/>
              <a:t>Název projektu:</a:t>
            </a:r>
          </a:p>
          <a:p>
            <a:pPr marL="0" indent="0">
              <a:buNone/>
            </a:pPr>
            <a:r>
              <a:rPr lang="cs-CZ" sz="2500" i="1" dirty="0" smtClean="0"/>
              <a:t>Úvod k zachycení nákladů v účetnictví s využitím ICT </a:t>
            </a:r>
            <a:br>
              <a:rPr lang="cs-CZ" sz="2500" i="1" dirty="0" smtClean="0"/>
            </a:br>
            <a:r>
              <a:rPr lang="cs-CZ" sz="2500" i="1" dirty="0" smtClean="0"/>
              <a:t>v podmínkách distanční výuky</a:t>
            </a:r>
          </a:p>
          <a:p>
            <a:pPr marL="0" indent="0">
              <a:buNone/>
            </a:pPr>
            <a:r>
              <a:rPr lang="cs-CZ" sz="2500" u="sng" dirty="0" smtClean="0"/>
              <a:t>Obsah projektu: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500" i="1" dirty="0" smtClean="0"/>
              <a:t>Základní obsahová charakteristika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500" i="1" dirty="0" smtClean="0"/>
              <a:t>Cílová skupina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500" i="1" dirty="0" smtClean="0"/>
              <a:t>Cíle projektu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500" i="1" dirty="0" smtClean="0"/>
              <a:t>Typy činností s využitím ICT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500" i="1" dirty="0" smtClean="0"/>
              <a:t>Očekávané výstupy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500" i="1" dirty="0" smtClean="0"/>
              <a:t>Vyhodnocení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500" i="1" dirty="0" smtClean="0"/>
              <a:t>Zveřejnění výsledků</a:t>
            </a:r>
          </a:p>
        </p:txBody>
      </p:sp>
      <p:sp>
        <p:nvSpPr>
          <p:cNvPr id="2" name="Pravá složená závorka 1"/>
          <p:cNvSpPr/>
          <p:nvPr/>
        </p:nvSpPr>
        <p:spPr bwMode="auto">
          <a:xfrm>
            <a:off x="5868144" y="3501008"/>
            <a:ext cx="299464" cy="1152128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28184" y="3199909"/>
            <a:ext cx="2796880" cy="17543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smtClean="0"/>
              <a:t>Výklad pojmu </a:t>
            </a:r>
            <a:r>
              <a:rPr lang="cs-CZ" b="1" dirty="0" smtClean="0"/>
              <a:t>náklad </a:t>
            </a:r>
            <a:r>
              <a:rPr lang="cs-CZ" dirty="0" smtClean="0"/>
              <a:t>pro žáky 2. ročníku OA, rozlišit pojem náklad („spotřeba“) od pojmu výdaj (peněz) pro další využití ve studiu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 bwMode="auto">
          <a:xfrm>
            <a:off x="971600" y="4797152"/>
            <a:ext cx="4176464" cy="43204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971600" y="5698877"/>
            <a:ext cx="4176464" cy="43204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46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" grpId="0" animBg="1"/>
      <p:bldP spid="3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Typy činností s využitím ICT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dirty="0" smtClean="0"/>
              <a:t>1.</a:t>
            </a:r>
            <a:r>
              <a:rPr lang="cs-CZ" sz="2500" dirty="0" smtClean="0"/>
              <a:t> </a:t>
            </a:r>
            <a:r>
              <a:rPr lang="cs-CZ" sz="2500" b="1" u="sng" dirty="0" smtClean="0"/>
              <a:t>Živý výklad vyučujícího</a:t>
            </a:r>
          </a:p>
          <a:p>
            <a:pPr lvl="1"/>
            <a:r>
              <a:rPr lang="cs-CZ" sz="2100" dirty="0" smtClean="0"/>
              <a:t>Charakteristika nákladů, rozdíl náklad x výdaj (peněz)</a:t>
            </a:r>
          </a:p>
          <a:p>
            <a:pPr lvl="1"/>
            <a:r>
              <a:rPr lang="cs-CZ" sz="2100" dirty="0" smtClean="0"/>
              <a:t>Frontální výuka</a:t>
            </a:r>
          </a:p>
          <a:p>
            <a:pPr lvl="1"/>
            <a:r>
              <a:rPr lang="cs-CZ" sz="2100" b="1" dirty="0" smtClean="0"/>
              <a:t>Využití ICT:</a:t>
            </a:r>
            <a:r>
              <a:rPr lang="cs-CZ" sz="2100" dirty="0" smtClean="0"/>
              <a:t> MS-</a:t>
            </a:r>
            <a:r>
              <a:rPr lang="cs-CZ" sz="2100" dirty="0" err="1" smtClean="0"/>
              <a:t>Teams</a:t>
            </a:r>
            <a:r>
              <a:rPr lang="cs-CZ" sz="2100" dirty="0" smtClean="0"/>
              <a:t> (či obdobná aplikace)</a:t>
            </a:r>
          </a:p>
          <a:p>
            <a:pPr lvl="1"/>
            <a:endParaRPr lang="cs-CZ" sz="2100" b="1" dirty="0"/>
          </a:p>
          <a:p>
            <a:pPr marL="0" indent="0">
              <a:buNone/>
            </a:pPr>
            <a:r>
              <a:rPr lang="cs-CZ" sz="2500" b="1" dirty="0" smtClean="0"/>
              <a:t>2.</a:t>
            </a:r>
            <a:r>
              <a:rPr lang="cs-CZ" sz="2500" dirty="0" smtClean="0"/>
              <a:t> </a:t>
            </a:r>
            <a:r>
              <a:rPr lang="cs-CZ" sz="2500" b="1" u="sng" dirty="0" smtClean="0"/>
              <a:t>Procvičování rozlišení náklad x výdej</a:t>
            </a:r>
            <a:endParaRPr lang="cs-CZ" sz="2500" b="1" u="sng" dirty="0"/>
          </a:p>
          <a:p>
            <a:pPr lvl="1"/>
            <a:r>
              <a:rPr lang="cs-CZ" sz="2100" dirty="0" smtClean="0"/>
              <a:t>On-line Přesouvání pojmů mezi bloky</a:t>
            </a:r>
          </a:p>
          <a:p>
            <a:pPr lvl="1"/>
            <a:r>
              <a:rPr lang="cs-CZ" sz="2100" dirty="0" smtClean="0"/>
              <a:t>Samostatná skupinová práce</a:t>
            </a:r>
          </a:p>
          <a:p>
            <a:pPr lvl="1"/>
            <a:r>
              <a:rPr lang="cs-CZ" sz="2100" b="1" dirty="0" smtClean="0"/>
              <a:t>Využití ICT: </a:t>
            </a:r>
            <a:r>
              <a:rPr lang="cs-CZ" sz="2100" dirty="0" smtClean="0"/>
              <a:t>Google </a:t>
            </a:r>
            <a:r>
              <a:rPr lang="cs-CZ" sz="2100" dirty="0" err="1" smtClean="0"/>
              <a:t>Jamboard</a:t>
            </a:r>
            <a:r>
              <a:rPr lang="cs-CZ" sz="2100" dirty="0" smtClean="0"/>
              <a:t> (žákům zaslán odkaz k přístupu)</a:t>
            </a: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4171150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Typy činností s využitím ICT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dirty="0" smtClean="0"/>
              <a:t>2.</a:t>
            </a:r>
            <a:r>
              <a:rPr lang="cs-CZ" sz="2500" dirty="0" smtClean="0"/>
              <a:t> </a:t>
            </a:r>
            <a:r>
              <a:rPr lang="cs-CZ" sz="2500" b="1" u="sng" dirty="0" smtClean="0"/>
              <a:t>Procvičování rozlišení náklad x výdej</a:t>
            </a:r>
          </a:p>
          <a:p>
            <a:pPr marL="0" indent="0">
              <a:buNone/>
            </a:pPr>
            <a:endParaRPr lang="cs-CZ" sz="2500" b="1" u="sng" dirty="0"/>
          </a:p>
        </p:txBody>
      </p:sp>
      <p:pic>
        <p:nvPicPr>
          <p:cNvPr id="2" name="jamboard-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2132856"/>
            <a:ext cx="8316924" cy="46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5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Typy činností s využitím ICT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dirty="0" smtClean="0"/>
              <a:t>3.</a:t>
            </a:r>
            <a:r>
              <a:rPr lang="cs-CZ" sz="2500" dirty="0" smtClean="0"/>
              <a:t> </a:t>
            </a:r>
            <a:r>
              <a:rPr lang="cs-CZ" sz="2500" b="1" u="sng" dirty="0" smtClean="0"/>
              <a:t>Diskuse nad výsledky skupinové práce</a:t>
            </a:r>
          </a:p>
          <a:p>
            <a:pPr lvl="1"/>
            <a:r>
              <a:rPr lang="cs-CZ" sz="2100" dirty="0" smtClean="0"/>
              <a:t>Oprava a vysvětlení případných chyb z předešlé části</a:t>
            </a:r>
          </a:p>
          <a:p>
            <a:pPr lvl="1"/>
            <a:r>
              <a:rPr lang="cs-CZ" sz="2100" dirty="0" smtClean="0"/>
              <a:t>Frontální výuka</a:t>
            </a:r>
          </a:p>
          <a:p>
            <a:pPr lvl="1"/>
            <a:r>
              <a:rPr lang="cs-CZ" sz="2100" b="1" dirty="0" smtClean="0"/>
              <a:t>Využití ICT:</a:t>
            </a:r>
            <a:r>
              <a:rPr lang="cs-CZ" sz="2100" dirty="0" smtClean="0"/>
              <a:t> Google </a:t>
            </a:r>
            <a:r>
              <a:rPr lang="cs-CZ" sz="2100" dirty="0" err="1" smtClean="0"/>
              <a:t>Jamboard</a:t>
            </a:r>
            <a:endParaRPr lang="cs-CZ" sz="2100" b="1" dirty="0"/>
          </a:p>
          <a:p>
            <a:pPr lvl="1"/>
            <a:endParaRPr lang="cs-CZ" sz="2100" dirty="0"/>
          </a:p>
          <a:p>
            <a:pPr marL="57150" indent="0">
              <a:buNone/>
            </a:pPr>
            <a:r>
              <a:rPr lang="cs-CZ" sz="2500" b="1" dirty="0" smtClean="0"/>
              <a:t>4.</a:t>
            </a:r>
            <a:r>
              <a:rPr lang="cs-CZ" sz="2500" dirty="0" smtClean="0"/>
              <a:t> </a:t>
            </a:r>
            <a:r>
              <a:rPr lang="cs-CZ" sz="2500" b="1" u="sng" dirty="0" err="1" smtClean="0"/>
              <a:t>Autoevaluace</a:t>
            </a:r>
            <a:r>
              <a:rPr lang="cs-CZ" sz="2500" b="1" u="sng" dirty="0" smtClean="0"/>
              <a:t> žáků</a:t>
            </a:r>
          </a:p>
          <a:p>
            <a:pPr marL="800100" lvl="1"/>
            <a:r>
              <a:rPr lang="cs-CZ" sz="2100" dirty="0" smtClean="0"/>
              <a:t>„Jak jsem pochopil/pochopila dnešní téma?“</a:t>
            </a:r>
          </a:p>
          <a:p>
            <a:pPr marL="800100" lvl="1"/>
            <a:r>
              <a:rPr lang="cs-CZ" sz="2100" dirty="0" smtClean="0"/>
              <a:t>Vyučující získá okamžitý přehled o sebehodnocení žáků</a:t>
            </a:r>
          </a:p>
          <a:p>
            <a:pPr marL="800100" lvl="1"/>
            <a:r>
              <a:rPr lang="cs-CZ" sz="2100" b="1" dirty="0" smtClean="0"/>
              <a:t>Využití ICT: </a:t>
            </a:r>
            <a:r>
              <a:rPr lang="cs-CZ" sz="2100" dirty="0" smtClean="0"/>
              <a:t>Jednoduchý „</a:t>
            </a:r>
            <a:r>
              <a:rPr lang="cs-CZ" sz="2100" dirty="0" err="1" smtClean="0"/>
              <a:t>smajlíkový</a:t>
            </a:r>
            <a:r>
              <a:rPr lang="cs-CZ" sz="2100" dirty="0" smtClean="0"/>
              <a:t>“ formulář v MS-</a:t>
            </a:r>
            <a:r>
              <a:rPr lang="cs-CZ" sz="2100" dirty="0" err="1" smtClean="0"/>
              <a:t>Teams</a:t>
            </a:r>
            <a:endParaRPr lang="cs-CZ" sz="2100" b="1" dirty="0"/>
          </a:p>
          <a:p>
            <a:pPr marL="57150" indent="0">
              <a:buNone/>
            </a:pPr>
            <a:endParaRPr lang="cs-CZ" sz="2500" b="1" dirty="0"/>
          </a:p>
        </p:txBody>
      </p:sp>
      <p:pic>
        <p:nvPicPr>
          <p:cNvPr id="2050" name="Picture 2" descr="Feedbac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40363"/>
            <a:ext cx="2844355" cy="10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ový bublinový popisek 2"/>
          <p:cNvSpPr/>
          <p:nvPr/>
        </p:nvSpPr>
        <p:spPr bwMode="auto">
          <a:xfrm>
            <a:off x="2123728" y="6382953"/>
            <a:ext cx="1368152" cy="451790"/>
          </a:xfrm>
          <a:prstGeom prst="wedgeRectCallout">
            <a:avLst>
              <a:gd name="adj1" fmla="val 64837"/>
              <a:gd name="adj2" fmla="val -117815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Pochopil/a</a:t>
            </a:r>
          </a:p>
        </p:txBody>
      </p:sp>
      <p:sp>
        <p:nvSpPr>
          <p:cNvPr id="7" name="Obdélníkový bublinový popisek 6"/>
          <p:cNvSpPr/>
          <p:nvPr/>
        </p:nvSpPr>
        <p:spPr bwMode="auto">
          <a:xfrm>
            <a:off x="4139952" y="6382953"/>
            <a:ext cx="1368152" cy="451790"/>
          </a:xfrm>
          <a:prstGeom prst="wedgeRectCallout">
            <a:avLst>
              <a:gd name="adj1" fmla="val 15622"/>
              <a:gd name="adj2" fmla="val -93896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Částečně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300" dirty="0" smtClean="0"/>
              <a:t>pochopil/a</a:t>
            </a:r>
            <a:endParaRPr kumimoji="0" lang="cs-CZ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ový bublinový popisek 7"/>
          <p:cNvSpPr/>
          <p:nvPr/>
        </p:nvSpPr>
        <p:spPr bwMode="auto">
          <a:xfrm>
            <a:off x="6156176" y="6382953"/>
            <a:ext cx="1584176" cy="451790"/>
          </a:xfrm>
          <a:prstGeom prst="wedgeRectCallout">
            <a:avLst>
              <a:gd name="adj1" fmla="val -47484"/>
              <a:gd name="adj2" fmla="val -119654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Nepochopil/a</a:t>
            </a:r>
          </a:p>
        </p:txBody>
      </p:sp>
    </p:spTree>
    <p:extLst>
      <p:ext uri="{BB962C8B-B14F-4D97-AF65-F5344CB8AC3E}">
        <p14:creationId xmlns:p14="http://schemas.microsoft.com/office/powerpoint/2010/main" val="1519522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Typy činností s využitím ICT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dirty="0" smtClean="0"/>
              <a:t>5.</a:t>
            </a:r>
            <a:r>
              <a:rPr lang="cs-CZ" sz="2500" dirty="0" smtClean="0"/>
              <a:t> </a:t>
            </a:r>
            <a:r>
              <a:rPr lang="cs-CZ" sz="2500" b="1" u="sng" dirty="0" smtClean="0"/>
              <a:t>Podklady k domácí přípravě</a:t>
            </a:r>
          </a:p>
          <a:p>
            <a:pPr lvl="1"/>
            <a:r>
              <a:rPr lang="cs-CZ" sz="2100" dirty="0" smtClean="0"/>
              <a:t>Materiály k zopakování, samostudiu a prohloubení učiva</a:t>
            </a:r>
          </a:p>
          <a:p>
            <a:pPr lvl="1"/>
            <a:r>
              <a:rPr lang="cs-CZ" sz="2100" b="1" dirty="0" smtClean="0"/>
              <a:t>Využití ICT:</a:t>
            </a:r>
            <a:r>
              <a:rPr lang="cs-CZ" sz="2100" dirty="0" smtClean="0"/>
              <a:t> Odkazy na videa na kanálu </a:t>
            </a:r>
            <a:r>
              <a:rPr lang="cs-CZ" sz="2100" b="1" dirty="0" smtClean="0"/>
              <a:t>Praktické účetnictví </a:t>
            </a:r>
            <a:r>
              <a:rPr lang="cs-CZ" sz="2100" dirty="0" smtClean="0"/>
              <a:t>na </a:t>
            </a:r>
            <a:r>
              <a:rPr lang="cs-CZ" sz="2100" dirty="0" err="1" smtClean="0"/>
              <a:t>YouTube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/>
            </a:r>
            <a:br>
              <a:rPr lang="cs-CZ" sz="2100" dirty="0" smtClean="0"/>
            </a:br>
            <a:endParaRPr lang="cs-CZ" sz="2100" dirty="0" smtClean="0"/>
          </a:p>
          <a:p>
            <a:pPr lvl="1"/>
            <a:endParaRPr lang="cs-CZ" sz="2100" b="1" dirty="0"/>
          </a:p>
          <a:p>
            <a:pPr marL="0" indent="0">
              <a:buNone/>
            </a:pPr>
            <a:r>
              <a:rPr lang="cs-CZ" sz="2500" b="1" dirty="0" smtClean="0"/>
              <a:t/>
            </a:r>
            <a:br>
              <a:rPr lang="cs-CZ" sz="2500" b="1" dirty="0" smtClean="0"/>
            </a:br>
            <a:r>
              <a:rPr lang="cs-CZ" sz="2500" b="1" dirty="0" smtClean="0"/>
              <a:t>6.</a:t>
            </a:r>
            <a:r>
              <a:rPr lang="cs-CZ" sz="2500" dirty="0" smtClean="0"/>
              <a:t> </a:t>
            </a:r>
            <a:r>
              <a:rPr lang="cs-CZ" sz="2500" b="1" u="sng" dirty="0" smtClean="0"/>
              <a:t>Zadání domácí úlohy</a:t>
            </a:r>
            <a:endParaRPr lang="cs-CZ" sz="2500" b="1" u="sng" dirty="0"/>
          </a:p>
          <a:p>
            <a:pPr lvl="1"/>
            <a:r>
              <a:rPr lang="cs-CZ" sz="2100" dirty="0" smtClean="0"/>
              <a:t>On-line Samostatná práce se stanoveným termínem odevzdání</a:t>
            </a:r>
          </a:p>
          <a:p>
            <a:pPr lvl="1"/>
            <a:r>
              <a:rPr lang="cs-CZ" sz="2100" b="1" dirty="0" smtClean="0"/>
              <a:t>Využití ICT: </a:t>
            </a:r>
            <a:r>
              <a:rPr lang="cs-CZ" sz="2100" dirty="0" smtClean="0"/>
              <a:t>dotazník v MS-</a:t>
            </a:r>
            <a:r>
              <a:rPr lang="cs-CZ" sz="2100" dirty="0" err="1" smtClean="0"/>
              <a:t>Teams</a:t>
            </a:r>
            <a:r>
              <a:rPr lang="cs-CZ" sz="2100" dirty="0" smtClean="0"/>
              <a:t> (MS-</a:t>
            </a:r>
            <a:r>
              <a:rPr lang="cs-CZ" sz="2100" dirty="0" err="1" smtClean="0"/>
              <a:t>Forms</a:t>
            </a:r>
            <a:r>
              <a:rPr lang="cs-CZ" sz="2100" dirty="0" smtClean="0"/>
              <a:t>), popř. test v aplikaci TESTYZUCETNICTVI.CZ</a:t>
            </a:r>
          </a:p>
          <a:p>
            <a:pPr lvl="1"/>
            <a:r>
              <a:rPr lang="cs-CZ" sz="2100" b="1" dirty="0" smtClean="0"/>
              <a:t>Výhoda pro učitele: </a:t>
            </a:r>
            <a:r>
              <a:rPr lang="cs-CZ" sz="2100" dirty="0" smtClean="0"/>
              <a:t>okamžitý přehled o úspěšnosti řešení</a:t>
            </a:r>
            <a:endParaRPr lang="cs-CZ" sz="21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5482"/>
            <a:ext cx="69847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9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b="1" dirty="0" smtClean="0">
                <a:latin typeface="+mn-lt"/>
              </a:rPr>
              <a:t>Vyhodnocení</a:t>
            </a:r>
            <a:endParaRPr lang="cs-CZ" sz="3200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100" dirty="0" smtClean="0"/>
              <a:t>Vyhodnocení proběhlo v několika fázích projektu:</a:t>
            </a:r>
          </a:p>
          <a:p>
            <a:pPr lvl="1"/>
            <a:r>
              <a:rPr lang="cs-CZ" sz="1700" dirty="0" smtClean="0"/>
              <a:t>Operativní vyhodnocení samostatné práce žáků učitelem přímo v hodině</a:t>
            </a:r>
          </a:p>
          <a:p>
            <a:pPr lvl="1"/>
            <a:r>
              <a:rPr lang="cs-CZ" sz="1700" dirty="0" err="1" smtClean="0"/>
              <a:t>Autoevaluace</a:t>
            </a:r>
            <a:r>
              <a:rPr lang="cs-CZ" sz="1700" dirty="0" smtClean="0"/>
              <a:t> žáků</a:t>
            </a:r>
          </a:p>
          <a:p>
            <a:pPr lvl="1"/>
            <a:r>
              <a:rPr lang="cs-CZ" sz="1700" dirty="0" smtClean="0"/>
              <a:t>Vyhodnocení domácí úlohy</a:t>
            </a:r>
          </a:p>
          <a:p>
            <a:endParaRPr lang="cs-CZ" sz="2100" b="1" dirty="0"/>
          </a:p>
          <a:p>
            <a:r>
              <a:rPr lang="cs-CZ" sz="2100" b="1" dirty="0" smtClean="0"/>
              <a:t>Nejdůležitější výstupy z realizovaného projektu:</a:t>
            </a:r>
          </a:p>
          <a:p>
            <a:pPr lvl="1"/>
            <a:r>
              <a:rPr lang="cs-CZ" sz="1700" dirty="0" smtClean="0"/>
              <a:t>Lepší výsledky domácí úlohy byly u žáků, kteří neodevzdávali „na poslední chvíli“</a:t>
            </a:r>
          </a:p>
          <a:p>
            <a:pPr lvl="1"/>
            <a:r>
              <a:rPr lang="cs-CZ" sz="1700" dirty="0" smtClean="0"/>
              <a:t>Celkové výsledky řešené domácí úlohy ale  </a:t>
            </a:r>
            <a:r>
              <a:rPr lang="cs-CZ" sz="1700" b="1" dirty="0" smtClean="0"/>
              <a:t>neodpovídaly </a:t>
            </a:r>
            <a:r>
              <a:rPr lang="cs-CZ" sz="1700" dirty="0" err="1" smtClean="0"/>
              <a:t>autoevaluaci</a:t>
            </a:r>
            <a:r>
              <a:rPr lang="cs-CZ" sz="1700" dirty="0" smtClean="0"/>
              <a:t>:</a:t>
            </a:r>
          </a:p>
          <a:p>
            <a:pPr lvl="2"/>
            <a:r>
              <a:rPr lang="cs-CZ" sz="1300" dirty="0" smtClean="0"/>
              <a:t>Většina žáků v rámci </a:t>
            </a:r>
            <a:r>
              <a:rPr lang="cs-CZ" sz="1300" dirty="0" err="1" smtClean="0"/>
              <a:t>autoevaluace</a:t>
            </a:r>
            <a:r>
              <a:rPr lang="cs-CZ" sz="1300" dirty="0" smtClean="0"/>
              <a:t> označila, že téma pochopila </a:t>
            </a:r>
          </a:p>
          <a:p>
            <a:pPr lvl="2"/>
            <a:r>
              <a:rPr lang="cs-CZ" sz="1300" dirty="0" smtClean="0"/>
              <a:t>To by mělo odpovídat cca 90% úspěšnosti řešené domácí úlohy</a:t>
            </a:r>
          </a:p>
          <a:p>
            <a:pPr lvl="2"/>
            <a:r>
              <a:rPr lang="cs-CZ" sz="1300" dirty="0" smtClean="0"/>
              <a:t>Výsledky řešené úlohy odpovídaly spíše úrovni „částečně pochopil/a“ (cca 89 % – 60 %)</a:t>
            </a:r>
          </a:p>
          <a:p>
            <a:r>
              <a:rPr lang="cs-CZ" sz="2100" b="1" dirty="0" smtClean="0"/>
              <a:t>Závěry pro učitele: zaměřit se při opakování na potenciálně problematické oblasti určování nákladů (dle chybovosti domácí úlohy)</a:t>
            </a: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923880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46969-DABB-4816-9B24-9D4AE4CD1A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(téma Úroveň)</Template>
  <TotalTime>703</TotalTime>
  <Words>626</Words>
  <Application>Microsoft Office PowerPoint</Application>
  <PresentationFormat>Předvádění na obrazovce (4:3)</PresentationFormat>
  <Paragraphs>90</Paragraphs>
  <Slides>11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Level</vt:lpstr>
      <vt:lpstr>Projekt výuky účetnictví na střední škole s využitím ICT</vt:lpstr>
      <vt:lpstr>Základní informace o výzkumu</vt:lpstr>
      <vt:lpstr>Projekt výuky s využitím ICT</vt:lpstr>
      <vt:lpstr>Detaily projektu</vt:lpstr>
      <vt:lpstr>Typy činností s využitím ICT</vt:lpstr>
      <vt:lpstr>Typy činností s využitím ICT</vt:lpstr>
      <vt:lpstr>Typy činností s využitím ICT</vt:lpstr>
      <vt:lpstr>Typy činností s využitím ICT</vt:lpstr>
      <vt:lpstr>Vyhodnocení</vt:lpstr>
      <vt:lpstr>Závěrem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user</dc:creator>
  <cp:keywords/>
  <dc:description/>
  <cp:lastModifiedBy>user</cp:lastModifiedBy>
  <cp:revision>19</cp:revision>
  <dcterms:created xsi:type="dcterms:W3CDTF">2021-11-28T15:20:05Z</dcterms:created>
  <dcterms:modified xsi:type="dcterms:W3CDTF">2021-11-29T17:21:36Z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TC060874521029</vt:lpwstr>
  </property>
</Properties>
</file>