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x="6858000" cy="9144000"/>
  <p:embeddedFontLst>
    <p:embeddedFont>
      <p:font typeface="Raleway"/>
      <p:regular r:id="rId28"/>
      <p:bold r:id="rId29"/>
      <p:italic r:id="rId30"/>
      <p:boldItalic r:id="rId31"/>
    </p:embeddedFont>
    <p:embeddedFont>
      <p:font typeface="Lato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4121">
          <p15:clr>
            <a:srgbClr val="A4A3A4"/>
          </p15:clr>
        </p15:guide>
        <p15:guide id="3" orient="horz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4121"/>
        <p:guide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Raleway-regular.fnt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aleway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aleway-boldItalic.fntdata"/><Relationship Id="rId30" Type="http://schemas.openxmlformats.org/officeDocument/2006/relationships/font" Target="fonts/Raleway-italic.fntdata"/><Relationship Id="rId11" Type="http://schemas.openxmlformats.org/officeDocument/2006/relationships/slide" Target="slides/slide6.xml"/><Relationship Id="rId33" Type="http://schemas.openxmlformats.org/officeDocument/2006/relationships/font" Target="fonts/Lato-bold.fntdata"/><Relationship Id="rId10" Type="http://schemas.openxmlformats.org/officeDocument/2006/relationships/slide" Target="slides/slide5.xml"/><Relationship Id="rId32" Type="http://schemas.openxmlformats.org/officeDocument/2006/relationships/font" Target="fonts/Lato-regular.fntdata"/><Relationship Id="rId13" Type="http://schemas.openxmlformats.org/officeDocument/2006/relationships/slide" Target="slides/slide8.xml"/><Relationship Id="rId35" Type="http://schemas.openxmlformats.org/officeDocument/2006/relationships/font" Target="fonts/Lato-boldItalic.fntdata"/><Relationship Id="rId12" Type="http://schemas.openxmlformats.org/officeDocument/2006/relationships/slide" Target="slides/slide7.xml"/><Relationship Id="rId34" Type="http://schemas.openxmlformats.org/officeDocument/2006/relationships/font" Target="fonts/Lato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f6122d7516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f6122d7516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f6122d7516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f6122d7516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f6122d7516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f6122d7516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f6122d7516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f6122d7516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f6122d7516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f6122d7516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04b2cc8e93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104b2cc8e9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f6122d7516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f6122d7516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Vyhodnocení testů (pretest, post test).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6999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 každou ze tří experimentálních (E1, E2 a E3) a kontrolních (K1, K3, K3) skupin bylo provedeno vyhodnocení počtu bodů, které studenti těchto skupin dosáhli v pre-testu (před započetím výuky) a v posttestu (po skončení výuky).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6999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Posun v průměrném bodovém zisku u každé skupiny je na obrázku.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6999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Pozitivní je, že u všech skupin došlo ke zvýšení bodového zisku mezi pretestem a posttestem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f5e185acdf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f5e185acd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Pokud sloučíme všechny výsledky z kontrolnícjh skupin do jednoho souboru a stejně tak z experimentálních skupin, dostaneme následující charakteristiky souboru: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6999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Tabulka: Souhrnné statistiky souboru studentů z experimentálních a kontrolních skuoin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6999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Pomocí tzv. krabicového grafu vyneseme průměry (křížek), medián (čára), kvartily (okraj krabice), maxima, minima bez odlehlých hodnot a odlehlé hodnoty.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6999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 prověření normality rozdělení (Shapirovu-Wilkovu testu normality) byl proveden Studentův t-test na rozdíl středních hodnot.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6999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Již z obrázku, ale také provedeným testem se ukázalo, že rozdíl středních hodnot souboru bodového zisku u studentů kontrolní skupiny a experimentální skupiny není statisticky významný (na běžně používané hladině významnosti 0,05).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6999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Obě skupiny (experimentální i kontrolní) si zlepšily své bodové hodnocení o cca 8 bodů.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6999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Mírným pozitivem je, že experimentální skupina má o něco menší rozptyl hodnot souboru (mezi studenty experimentální skupiny jsou o něco menší rozdíly ve znalostech).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6999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Hypotéza o významně lepších výsledcích experimentální skupiny se nepotvrdila.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f6122d7516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f6122d7516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200">
                <a:solidFill>
                  <a:schemeClr val="dk1"/>
                </a:solidFill>
              </a:rPr>
              <a:t>16 rozhovorů - studenti z experimentální skupiny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200">
                <a:solidFill>
                  <a:schemeClr val="dk1"/>
                </a:solidFill>
              </a:rPr>
              <a:t>7 ZO a 14 DO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200">
                <a:solidFill>
                  <a:schemeClr val="dk1"/>
                </a:solidFill>
              </a:rPr>
              <a:t>přepis rozhovorů Otter.ai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200">
                <a:solidFill>
                  <a:schemeClr val="dk1"/>
                </a:solidFill>
              </a:rPr>
              <a:t>kódování Atlas.ti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200">
                <a:solidFill>
                  <a:schemeClr val="dk1"/>
                </a:solidFill>
              </a:rPr>
              <a:t>interpretace dat pomocí zakotvené teorie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200">
                <a:solidFill>
                  <a:schemeClr val="dk1"/>
                </a:solidFill>
              </a:rPr>
              <a:t>témata: připravenost, sebedůvěra, komunikace se spolužáky, procvičení, pochopení, spolupráce, zlepšení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cs" sz="1200">
                <a:solidFill>
                  <a:schemeClr val="dk1"/>
                </a:solidFill>
              </a:rPr>
              <a:t>Student č.7: “Videa mi pomohla být na hodinu připraven. Cítil jsem se sebevědomější a lépe jsem se zapojil do výuky.”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f5e185acdf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f5e185acdf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f5a5c5d4cd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f5a5c5d4cd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f5e185acdf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f5e185acdf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f5e185acdf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f5e185acdf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f5e185acdf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f5e185acdf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f6122d7516_0_2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f6122d7516_0_2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350">
                <a:solidFill>
                  <a:srgbClr val="1F4B56"/>
                </a:solidFill>
              </a:rPr>
              <a:t>The Clayton Christensen Institute is a nonprofit, nonpartisan think tank dedicated to improving the world through Disruptive Innovation. Founded on the theories of Harvard professor Clayton Christensen, the Institute offers a unique framework for understanding many of society’s most pressing issues including education, healthcare, and economic prosperity.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04b2cc8e9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04b2cc8e9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350">
                <a:solidFill>
                  <a:srgbClr val="1F4B56"/>
                </a:solidFill>
              </a:rPr>
              <a:t>The Clayton Christensen Institute is a nonprofit, nonpartisan think tank dedicated to improving the world through Disruptive Innovation. Founded on the theories of Harvard professor Clayton Christensen, the Institute offers a unique framework for understanding many of society’s most pressing issues including education, healthcare, and economic prosperity.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f6122d7516_0_2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f6122d7516_0_2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f6122d7516_0_3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f6122d7516_0_3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f5e185acdf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f5e185acdf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12 čína, 7 USA,  6 Korea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f5a5c5d4cd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f5a5c5d4cd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f5a5c5d4cd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f5a5c5d4cd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_HEADER_1">
  <p:cSld name="SECTION_HEADER_1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/>
          <p:nvPr/>
        </p:nvSpPr>
        <p:spPr>
          <a:xfrm flipH="1">
            <a:off x="7595938" y="4602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84" name="Google Shape;84;p13"/>
          <p:cNvSpPr/>
          <p:nvPr/>
        </p:nvSpPr>
        <p:spPr>
          <a:xfrm flipH="1" rot="10800000">
            <a:off x="466425" y="35583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85" name="Google Shape;85;p13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6" name="Google Shape;86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Top">
  <p:cSld name="Title - Top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/>
          <p:nvPr>
            <p:ph idx="1" type="body"/>
          </p:nvPr>
        </p:nvSpPr>
        <p:spPr>
          <a:xfrm>
            <a:off x="1357313" y="241101"/>
            <a:ext cx="5893500" cy="241200"/>
          </a:xfrm>
          <a:prstGeom prst="rect">
            <a:avLst/>
          </a:prstGeom>
          <a:noFill/>
          <a:ln>
            <a:noFill/>
          </a:ln>
        </p:spPr>
        <p:txBody>
          <a:bodyPr anchorCtr="0" anchor="b" bIns="26775" lIns="26775" spcFirstLastPara="1" rIns="26775" wrap="square" tIns="26775">
            <a:normAutofit/>
          </a:bodyPr>
          <a:lstStyle>
            <a:lvl1pPr indent="-228600" lvl="0" marL="4572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200"/>
              <a:buFont typeface="Arial"/>
              <a:buNone/>
              <a:defRPr sz="1200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6550" lvl="1" marL="9144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700"/>
              <a:buFont typeface="Arial"/>
              <a:buChar char="○"/>
              <a:defRPr sz="1200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6550" lvl="2" marL="1371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700"/>
              <a:buFont typeface="Arial"/>
              <a:buChar char="■"/>
              <a:defRPr sz="1200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6550" lvl="3" marL="18288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700"/>
              <a:buFont typeface="Arial"/>
              <a:buChar char="●"/>
              <a:defRPr sz="1200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6550" lvl="4" marL="22860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700"/>
              <a:buFont typeface="Arial"/>
              <a:buChar char="○"/>
              <a:defRPr sz="1200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940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■"/>
              <a:defRPr/>
            </a:lvl6pPr>
            <a:lvl7pPr indent="-279400" lvl="6" marL="3200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●"/>
              <a:defRPr/>
            </a:lvl7pPr>
            <a:lvl8pPr indent="-279400" lvl="7" marL="3657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○"/>
              <a:defRPr/>
            </a:lvl8pPr>
            <a:lvl9pPr indent="-279400" lvl="8" marL="4114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■"/>
              <a:defRPr/>
            </a:lvl9pPr>
          </a:lstStyle>
          <a:p/>
        </p:txBody>
      </p:sp>
      <p:sp>
        <p:nvSpPr>
          <p:cNvPr id="89" name="Google Shape;89;p14"/>
          <p:cNvSpPr txBox="1"/>
          <p:nvPr>
            <p:ph type="title"/>
          </p:nvPr>
        </p:nvSpPr>
        <p:spPr>
          <a:xfrm>
            <a:off x="1357313" y="810369"/>
            <a:ext cx="6429300" cy="3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75" lIns="26775" spcFirstLastPara="1" rIns="26775" wrap="square" tIns="26775">
            <a:normAutofit/>
          </a:bodyPr>
          <a:lstStyle>
            <a:lvl1pPr lvl="0" algn="l">
              <a:lnSpc>
                <a:spcPct val="80000"/>
              </a:lnSpc>
              <a:spcBef>
                <a:spcPts val="1500"/>
              </a:spcBef>
              <a:spcAft>
                <a:spcPts val="0"/>
              </a:spcAft>
              <a:buClr>
                <a:srgbClr val="34A5DA"/>
              </a:buClr>
              <a:buSzPts val="3200"/>
              <a:buFont typeface="Arial"/>
              <a:buNone/>
              <a:defRPr b="0" sz="3200" cap="none">
                <a:solidFill>
                  <a:srgbClr val="34A5D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7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7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7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7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7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7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7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700"/>
              <a:buNone/>
              <a:defRPr/>
            </a:lvl9pPr>
          </a:lstStyle>
          <a:p/>
        </p:txBody>
      </p:sp>
      <p:sp>
        <p:nvSpPr>
          <p:cNvPr id="90" name="Google Shape;90;p14"/>
          <p:cNvSpPr txBox="1"/>
          <p:nvPr>
            <p:ph idx="12" type="sldNum"/>
          </p:nvPr>
        </p:nvSpPr>
        <p:spPr>
          <a:xfrm>
            <a:off x="7579474" y="227707"/>
            <a:ext cx="204600" cy="2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75" lIns="26775" spcFirstLastPara="1" rIns="26775" wrap="square" tIns="26775">
            <a:spAutoFit/>
          </a:bodyPr>
          <a:lstStyle>
            <a:lvl1pPr indent="0" lvl="0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200"/>
              <a:buFont typeface="Arial"/>
              <a:buNone/>
              <a:defRPr sz="1200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200"/>
              <a:buFont typeface="Arial"/>
              <a:buNone/>
              <a:defRPr sz="1200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200"/>
              <a:buFont typeface="Arial"/>
              <a:buNone/>
              <a:defRPr sz="1200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200"/>
              <a:buFont typeface="Arial"/>
              <a:buNone/>
              <a:defRPr sz="1200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200"/>
              <a:buFont typeface="Arial"/>
              <a:buNone/>
              <a:defRPr sz="1200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200"/>
              <a:buFont typeface="Arial"/>
              <a:buNone/>
              <a:defRPr sz="1200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200"/>
              <a:buFont typeface="Arial"/>
              <a:buNone/>
              <a:defRPr sz="1200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200"/>
              <a:buFont typeface="Arial"/>
              <a:buNone/>
              <a:defRPr sz="1200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200"/>
              <a:buFont typeface="Arial"/>
              <a:buNone/>
              <a:defRPr sz="1200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 sz="1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2.png"/><Relationship Id="rId6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/>
          <p:nvPr>
            <p:ph type="ctrTitle"/>
          </p:nvPr>
        </p:nvSpPr>
        <p:spPr>
          <a:xfrm>
            <a:off x="7279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b="0" lang="cs" sz="197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Převrácená třída v online výuce anglického jazyka na vysoké škole</a:t>
            </a:r>
            <a:r>
              <a:rPr b="0" lang="cs" sz="266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sz="266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5"/>
          <p:cNvSpPr txBox="1"/>
          <p:nvPr>
            <p:ph idx="1" type="subTitle"/>
          </p:nvPr>
        </p:nvSpPr>
        <p:spPr>
          <a:xfrm>
            <a:off x="729625" y="3172900"/>
            <a:ext cx="7688100" cy="15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c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Mgr. Tereza Havránková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c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KVD FPE ZČU v Plzni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Školitelka: PhDr. Lucie Rohlíková, Ph.D.</a:t>
            </a:r>
            <a:r>
              <a:rPr lang="cs" sz="3200">
                <a:solidFill>
                  <a:srgbClr val="E9E9E9"/>
                </a:solidFill>
                <a:latin typeface="Arial"/>
                <a:ea typeface="Arial"/>
                <a:cs typeface="Arial"/>
                <a:sym typeface="Arial"/>
              </a:rPr>
              <a:t> Ph.D.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Metodologie výzkumu</a:t>
            </a:r>
            <a:endParaRPr/>
          </a:p>
        </p:txBody>
      </p:sp>
      <p:sp>
        <p:nvSpPr>
          <p:cNvPr id="160" name="Google Shape;160;p24"/>
          <p:cNvSpPr txBox="1"/>
          <p:nvPr>
            <p:ph idx="1" type="body"/>
          </p:nvPr>
        </p:nvSpPr>
        <p:spPr>
          <a:xfrm>
            <a:off x="787975" y="1853850"/>
            <a:ext cx="7688700" cy="336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239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pedagogický experiment</a:t>
            </a:r>
            <a:endParaRPr sz="2394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94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39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kvantitativní</a:t>
            </a:r>
            <a:r>
              <a:rPr lang="cs" sz="239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pretest, posttest</a:t>
            </a:r>
            <a:endParaRPr sz="2394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39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kvalitativní </a:t>
            </a:r>
            <a:r>
              <a:rPr lang="cs" sz="239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dotazníky, polostrukturované rozhovory,  deník</a:t>
            </a:r>
            <a:endParaRPr sz="2394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400"/>
                                        <p:tgtEl>
                                          <p:spTgt spid="1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400"/>
                                        <p:tgtEl>
                                          <p:spTgt spid="1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400"/>
                                        <p:tgtEl>
                                          <p:spTgt spid="16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400"/>
                                        <p:tgtEl>
                                          <p:spTgt spid="16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400"/>
                                        <p:tgtEl>
                                          <p:spTgt spid="16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400"/>
                                        <p:tgtEl>
                                          <p:spTgt spid="16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400"/>
                                        <p:tgtEl>
                                          <p:spTgt spid="16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Výzkumná otázka - kvantitativní část výzkumu </a:t>
            </a:r>
            <a:endParaRPr/>
          </a:p>
        </p:txBody>
      </p:sp>
      <p:sp>
        <p:nvSpPr>
          <p:cNvPr id="166" name="Google Shape;166;p25"/>
          <p:cNvSpPr txBox="1"/>
          <p:nvPr>
            <p:ph idx="1" type="body"/>
          </p:nvPr>
        </p:nvSpPr>
        <p:spPr>
          <a:xfrm>
            <a:off x="729450" y="2078875"/>
            <a:ext cx="7688700" cy="30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2300"/>
              </a:spcBef>
              <a:spcAft>
                <a:spcPts val="0"/>
              </a:spcAft>
              <a:buNone/>
            </a:pPr>
            <a:r>
              <a:rPr lang="c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Jaký </a:t>
            </a:r>
            <a:r>
              <a:rPr b="1" lang="c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dopad</a:t>
            </a:r>
            <a:r>
              <a:rPr lang="c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má model </a:t>
            </a:r>
            <a:r>
              <a:rPr b="1" lang="c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převrácená třída</a:t>
            </a:r>
            <a:r>
              <a:rPr lang="c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 využitím digitálních technologií na </a:t>
            </a:r>
            <a:r>
              <a:rPr b="1" lang="c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studijní výsledky</a:t>
            </a:r>
            <a:r>
              <a:rPr lang="c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studentů semináře Hospodářská angličtina na VŠ ve srovnání s tradiční výukou?</a:t>
            </a:r>
            <a:endParaRPr sz="2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Hypotéza</a:t>
            </a:r>
            <a:endParaRPr b="1" sz="2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2300"/>
              </a:spcBef>
              <a:spcAft>
                <a:spcPts val="0"/>
              </a:spcAft>
              <a:buNone/>
            </a:pPr>
            <a:r>
              <a:rPr lang="c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Studenti z </a:t>
            </a:r>
            <a:r>
              <a:rPr b="1" lang="c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experimentální skupiny</a:t>
            </a:r>
            <a:r>
              <a:rPr lang="c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mají statisticky </a:t>
            </a:r>
            <a:r>
              <a:rPr b="1" lang="c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vyšší skóre</a:t>
            </a:r>
            <a:r>
              <a:rPr lang="c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ze </a:t>
            </a:r>
            <a:r>
              <a:rPr b="1" lang="c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závěrečného testu</a:t>
            </a:r>
            <a:r>
              <a:rPr lang="c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než studenti vyučovaní tradičním způsobem.</a:t>
            </a:r>
            <a:endParaRPr sz="2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Výzkumné otázky - kvalitativní část výzkumu</a:t>
            </a:r>
            <a:endParaRPr/>
          </a:p>
        </p:txBody>
      </p:sp>
      <p:sp>
        <p:nvSpPr>
          <p:cNvPr id="172" name="Google Shape;172;p26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80000"/>
              </a:lnSpc>
              <a:spcBef>
                <a:spcPts val="2300"/>
              </a:spcBef>
              <a:spcAft>
                <a:spcPts val="0"/>
              </a:spcAft>
              <a:buNone/>
            </a:pPr>
            <a:r>
              <a:rPr lang="cs" sz="233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Jaké jsou hlavní </a:t>
            </a:r>
            <a:r>
              <a:rPr b="1" lang="cs" sz="233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negativní či pozitivní dopady</a:t>
            </a:r>
            <a:r>
              <a:rPr lang="cs" sz="233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modelu převrácené třídy na </a:t>
            </a:r>
            <a:r>
              <a:rPr b="1" lang="cs" sz="233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průběh</a:t>
            </a:r>
            <a:r>
              <a:rPr lang="cs" sz="233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prezenční/synchronní </a:t>
            </a:r>
            <a:r>
              <a:rPr b="1" lang="cs" sz="233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výuky</a:t>
            </a:r>
            <a:r>
              <a:rPr lang="cs" sz="233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233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2300"/>
              </a:spcBef>
              <a:spcAft>
                <a:spcPts val="0"/>
              </a:spcAft>
              <a:buNone/>
            </a:pPr>
            <a:r>
              <a:rPr lang="cs" sz="233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Jaké hlavní </a:t>
            </a:r>
            <a:r>
              <a:rPr b="1" lang="cs" sz="233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aspekty</a:t>
            </a:r>
            <a:r>
              <a:rPr lang="cs" sz="233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převrácené třídy (kladné či záporné) </a:t>
            </a:r>
            <a:r>
              <a:rPr b="1" lang="cs" sz="233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vnímají</a:t>
            </a:r>
            <a:r>
              <a:rPr lang="cs" sz="233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cs" sz="233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studenti</a:t>
            </a:r>
            <a:r>
              <a:rPr lang="cs" sz="233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z experimentální skupiny?</a:t>
            </a:r>
            <a:endParaRPr sz="26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Výzkumný proces</a:t>
            </a:r>
            <a:endParaRPr/>
          </a:p>
        </p:txBody>
      </p:sp>
      <p:sp>
        <p:nvSpPr>
          <p:cNvPr id="178" name="Google Shape;178;p27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lnSpc>
                <a:spcPct val="80000"/>
              </a:lnSpc>
              <a:spcBef>
                <a:spcPts val="2300"/>
              </a:spcBef>
              <a:spcAft>
                <a:spcPts val="0"/>
              </a:spcAft>
              <a:buNone/>
            </a:pPr>
            <a:r>
              <a:rPr lang="cs" sz="923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94 studentů FEK, ZČU</a:t>
            </a:r>
            <a:endParaRPr sz="923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2300"/>
              </a:spcBef>
              <a:spcAft>
                <a:spcPts val="0"/>
              </a:spcAft>
              <a:buNone/>
            </a:pPr>
            <a:r>
              <a:rPr lang="cs" sz="923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LS 2020/2021, 12 týdnů</a:t>
            </a:r>
            <a:endParaRPr sz="923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2300"/>
              </a:spcBef>
              <a:spcAft>
                <a:spcPts val="0"/>
              </a:spcAft>
              <a:buNone/>
            </a:pPr>
            <a:r>
              <a:rPr lang="cs" sz="923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 experimentální a 3 kontrolní skupiny</a:t>
            </a:r>
            <a:endParaRPr sz="923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2300"/>
              </a:spcBef>
              <a:spcAft>
                <a:spcPts val="0"/>
              </a:spcAft>
              <a:buNone/>
            </a:pPr>
            <a:r>
              <a:rPr lang="cs" sz="923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zpracování 24 výukových videí - aplikace EdPuzzle</a:t>
            </a:r>
            <a:endParaRPr sz="923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2300"/>
              </a:spcBef>
              <a:spcAft>
                <a:spcPts val="0"/>
              </a:spcAft>
              <a:buNone/>
            </a:pPr>
            <a:r>
              <a:t/>
            </a:r>
            <a:endParaRPr sz="23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Výzkumný proces</a:t>
            </a:r>
            <a:endParaRPr/>
          </a:p>
        </p:txBody>
      </p:sp>
      <p:sp>
        <p:nvSpPr>
          <p:cNvPr id="184" name="Google Shape;184;p28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230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2300"/>
              </a:spcBef>
              <a:spcAft>
                <a:spcPts val="0"/>
              </a:spcAft>
              <a:buNone/>
            </a:pPr>
            <a:r>
              <a:t/>
            </a:r>
            <a:endParaRPr sz="23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5" name="Google Shape;18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475" y="1892175"/>
            <a:ext cx="6136801" cy="2876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52825" y="1098750"/>
            <a:ext cx="4945623" cy="2363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9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Výzkumný proces</a:t>
            </a:r>
            <a:endParaRPr/>
          </a:p>
        </p:txBody>
      </p:sp>
      <p:sp>
        <p:nvSpPr>
          <p:cNvPr id="192" name="Google Shape;192;p29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230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2300"/>
              </a:spcBef>
              <a:spcAft>
                <a:spcPts val="0"/>
              </a:spcAft>
              <a:buNone/>
            </a:pPr>
            <a:r>
              <a:t/>
            </a:r>
            <a:endParaRPr sz="23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" name="Google Shape;19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0850" y="1968200"/>
            <a:ext cx="3373774" cy="2083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100" y="491150"/>
            <a:ext cx="4489601" cy="249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3013096"/>
            <a:ext cx="4243477" cy="2160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73247" y="951114"/>
            <a:ext cx="6019701" cy="33888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0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Stávající zjištění</a:t>
            </a:r>
            <a:endParaRPr/>
          </a:p>
        </p:txBody>
      </p:sp>
      <p:pic>
        <p:nvPicPr>
          <p:cNvPr id="202" name="Google Shape;20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9330" y="1853855"/>
            <a:ext cx="4945325" cy="297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1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Stávající zjištění</a:t>
            </a:r>
            <a:endParaRPr/>
          </a:p>
        </p:txBody>
      </p:sp>
      <p:sp>
        <p:nvSpPr>
          <p:cNvPr id="208" name="Google Shape;208;p31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2300"/>
              </a:spcBef>
              <a:spcAft>
                <a:spcPts val="0"/>
              </a:spcAft>
              <a:buNone/>
            </a:pPr>
            <a:r>
              <a:t/>
            </a:r>
            <a:endParaRPr sz="203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2300"/>
              </a:spcBef>
              <a:spcAft>
                <a:spcPts val="0"/>
              </a:spcAft>
              <a:buNone/>
            </a:pPr>
            <a:r>
              <a:t/>
            </a:r>
            <a:endParaRPr sz="203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2300"/>
              </a:spcBef>
              <a:spcAft>
                <a:spcPts val="0"/>
              </a:spcAft>
              <a:buNone/>
            </a:pPr>
            <a:r>
              <a:t/>
            </a:r>
            <a:endParaRPr sz="23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" name="Google Shape;20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1598" y="2014801"/>
            <a:ext cx="5004403" cy="278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2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Další kroky</a:t>
            </a:r>
            <a:endParaRPr/>
          </a:p>
        </p:txBody>
      </p:sp>
      <p:sp>
        <p:nvSpPr>
          <p:cNvPr id="215" name="Google Shape;215;p32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Analýza dotazníků </a:t>
            </a:r>
            <a:endParaRPr sz="2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Analýza dat z poznámkového aparátu lektorů</a:t>
            </a:r>
            <a:endParaRPr sz="2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c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Analýza polostrukturovaných rozhovorů (16 rozhovorů)</a:t>
            </a:r>
            <a:endParaRPr sz="2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3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Literatura</a:t>
            </a:r>
            <a:endParaRPr/>
          </a:p>
        </p:txBody>
      </p:sp>
      <p:sp>
        <p:nvSpPr>
          <p:cNvPr id="221" name="Google Shape;221;p33"/>
          <p:cNvSpPr txBox="1"/>
          <p:nvPr>
            <p:ph idx="1" type="body"/>
          </p:nvPr>
        </p:nvSpPr>
        <p:spPr>
          <a:xfrm>
            <a:off x="729450" y="2078875"/>
            <a:ext cx="7688700" cy="30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360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Bakla, A. (2018). Learner-generated materials in a flipped pronunciation class: A sequential explanatory mixed-methods study. Computers &amp; Education. volume 125. Pages 14-38. Dostupné  z: https://www.sciencedirect.com/science/article/pii/S0360131518301313</a:t>
            </a:r>
            <a:endParaRPr sz="360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360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Bauer-Ramazani, C , Graney, JM , Marshall, HW , Sabieh, C . (2016). Flipped Learning in TESOL: Definitions, Approaches, and Implementation. TESOL JOURNAL, 7(2), 429-437. Dostupné  z:: https://onlinelibrary.wiley.com/doi/abs/10.1002/tesj.250</a:t>
            </a:r>
            <a:endParaRPr sz="360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360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Bergmann, J. (2016) Flip your classroom: reach every student in every class every day / Jonathan Bergmann and Aaron Sams. International Society for Technology in Education.ISBN 978-1-56484-315-9 </a:t>
            </a:r>
            <a:endParaRPr sz="360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360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Červenková, Marie. (2016) Převrácená třída: způsob efektivního využití času ve výuce cizího jazyka CASALC Review, Brno: Česká a slovenská asociace jazykových center na vysokých školách - CASAJC, 2017, roč. 2017, č. 2, s. 104-112. ISSN 1804-9435.</a:t>
            </a:r>
            <a:endParaRPr sz="360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360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Brdička, Bořivoj (2013). Má převrácená třída smysl? Staženo z: https://spomocnik.rvp.cz/clanek/17725/MA-PREVRACENA-TRIDA-SMYSL.html</a:t>
            </a:r>
            <a:endParaRPr sz="360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360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 Zou &amp; Haoran Xie (2018). Flipping an English writing class with technology-enhanced just-in-time teaching and peer instruction, Interactive Learning Environments. Staženo z: https://www.tandfonline.com/doi/pdf/10.1080/10494820.2018.1495654?needAccess=true </a:t>
            </a:r>
            <a:endParaRPr sz="360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360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Guo, Michelle Siao-cing (2017). Investigating the Effect of the Flipped Classroom using E-learning on Language Proficiency, Learner's Autonomy, and Class Participation of English Language Learners https://www.computer.org/csdl/proceedings/icalt/2017/3870/00/3870a346.pdf</a:t>
            </a:r>
            <a:endParaRPr sz="360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360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Hamdan, N., McKnight, P., McKnight, K., &amp; Arfstrom, K. M. (2013). A review of flipped learning. Staženo z: http://www.flippedlearning.org/review</a:t>
            </a:r>
            <a:endParaRPr sz="360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Osnova prezentace</a:t>
            </a:r>
            <a:endParaRPr/>
          </a:p>
        </p:txBody>
      </p:sp>
      <p:sp>
        <p:nvSpPr>
          <p:cNvPr id="102" name="Google Shape;102;p16"/>
          <p:cNvSpPr txBox="1"/>
          <p:nvPr>
            <p:ph idx="1" type="body"/>
          </p:nvPr>
        </p:nvSpPr>
        <p:spPr>
          <a:xfrm>
            <a:off x="729450" y="2078875"/>
            <a:ext cx="7688700" cy="27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cs" sz="720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Klíčová východiska</a:t>
            </a:r>
            <a:endParaRPr sz="720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cs" sz="720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Cíl disertační práce</a:t>
            </a:r>
            <a:endParaRPr sz="720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cs" sz="720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Výzkumný proces</a:t>
            </a:r>
            <a:endParaRPr sz="720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cs" sz="720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Stávající zjištění</a:t>
            </a:r>
            <a:endParaRPr sz="720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cs" sz="720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Další kroky</a:t>
            </a:r>
            <a:endParaRPr sz="720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cs" sz="720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Použitá literatura </a:t>
            </a:r>
            <a:endParaRPr sz="720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Literatura</a:t>
            </a:r>
            <a:endParaRPr/>
          </a:p>
        </p:txBody>
      </p:sp>
      <p:sp>
        <p:nvSpPr>
          <p:cNvPr id="227" name="Google Shape;227;p34"/>
          <p:cNvSpPr txBox="1"/>
          <p:nvPr>
            <p:ph idx="1" type="body"/>
          </p:nvPr>
        </p:nvSpPr>
        <p:spPr>
          <a:xfrm>
            <a:off x="729450" y="2078875"/>
            <a:ext cx="7688700" cy="30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360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Hsieh, J.,Marek M., Vivian Wu, W. (2016). Using the flipped classroom to enhance EFL learning. Staženo z: https://www.tandfonline.com/doi/abs/10.1080/09588221.2015.1111910?journalCode=ncal20</a:t>
            </a:r>
            <a:endParaRPr sz="360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360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Kadlecová, Z. (2012). Khan Academy a “převrácená třída”. Staženo z: https://spomocnik.rvp.cz/clanek/15039/</a:t>
            </a:r>
            <a:endParaRPr sz="360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360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Kostolányová, K., Klubal, L. a Netolička, J. (2015). Using Mobile Technologies for flipped classroom teaching.12th International conference on Efficiency and Responsibility in Education 2015. Praha: Czech University of Life Sciences Prague, 2015. Czech University of Life Sciences Prague, 2015. s. 257-263. ISBN 978-80-213-2560-9.</a:t>
            </a:r>
            <a:endParaRPr sz="360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360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Lee,B. (2017) TELL us ESP in a Flipped Classroom. EURASIA JOURNAL OF MATHEMATICS SCIENCE AND TECHNOLOGY EDUCATION. Volume: 13. Issue: 8. Pages: 4995-5007 Staženo z: http://www.ejmste.com/TELL-us-ESP-in-a-Flipped-Classroom,75740,0,2.html</a:t>
            </a:r>
            <a:endParaRPr sz="360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360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Lee, G., Wallace, A. (2018) Flipped Learning in the English as a Foreign Language Classroom: Outcomes and Perceptions. Staženo z: https://onlinelibrary.wiley.com/doi/full/10.1002/tesq.372</a:t>
            </a:r>
            <a:endParaRPr sz="360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360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MCCARTNEY, M. (2016) Flipping for higher exam scores. SCIENCE.Vol. 351, Issue 6272, pp. 462. Staženo z: http://science.sciencemag.org/content/351/6272/462.2 dne 8.1.2019.</a:t>
            </a:r>
            <a:endParaRPr sz="360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360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Müge, A. (2017). Perceptions of senior-year ELT students for flipped classroom: a materials development course. Staženo z: https://www.tandfonline.com/doi/full/10.1080/09588221.2017.1301958</a:t>
            </a:r>
            <a:endParaRPr sz="360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360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Mehring, J. (2016). Present Research on the Flipped Classroom and Potential Tools for the EFL Classroom, Computers in the Schools. Staženo z: https://www.tandfonline.com/doi/full/10.1080/07380569.2016.1139912?scroll=top&amp;needAccess=true</a:t>
            </a:r>
            <a:endParaRPr sz="360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60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Literatura</a:t>
            </a:r>
            <a:endParaRPr/>
          </a:p>
        </p:txBody>
      </p:sp>
      <p:sp>
        <p:nvSpPr>
          <p:cNvPr id="233" name="Google Shape;233;p35"/>
          <p:cNvSpPr txBox="1"/>
          <p:nvPr>
            <p:ph idx="1" type="body"/>
          </p:nvPr>
        </p:nvSpPr>
        <p:spPr>
          <a:xfrm>
            <a:off x="729450" y="2078875"/>
            <a:ext cx="7688700" cy="30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22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Mehring, J. (2016). Present Research on the Flipped Classroom and Potential Tools for the EFL Classroom, Computers in the Schools. Staženo z: https://www.tandfonline.com/doi/full/10.1080/07380569.2016.1139912?scroll=top&amp;needAccess=true</a:t>
            </a:r>
            <a:endParaRPr sz="22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22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Johnson, C. &amp; D. Marsh. 'The Flipped Classroom'. In M. McCarthy (Ed).  The Cambridge Guide to Blended Learning for Language Teaching, pp. 55-67. Cambridge: Cambridge University Press.</a:t>
            </a:r>
            <a:endParaRPr sz="22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22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Špilka, R. (2016). Organizační model Převrácená třída ve výuce matematiky na druhém stupni základní školy. Disertační práce. Staženo z: https://theses.cz/id/s6ozmj/STAG88015.pdf</a:t>
            </a:r>
            <a:endParaRPr sz="22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22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Zainuddin, Z. &amp; Halili, SH. (2016) Flipped Classroom Research and Trends from Different Fields of Study. The international review of research in open and distributed learning. Vol 17 No 3. Staženo z: http://www.irrodl.org/index.php/irrodl/article/view/2274</a:t>
            </a:r>
            <a:endParaRPr sz="22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60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6"/>
          <p:cNvSpPr txBox="1"/>
          <p:nvPr>
            <p:ph type="ctrTitle"/>
          </p:nvPr>
        </p:nvSpPr>
        <p:spPr>
          <a:xfrm>
            <a:off x="727950" y="2001075"/>
            <a:ext cx="7688100" cy="9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t/>
            </a:r>
            <a:endParaRPr b="0" sz="310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b="0" lang="cs" sz="25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Digitální technologie jako pomocník při studiu</a:t>
            </a:r>
            <a:endParaRPr b="0" sz="25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b="0" lang="cs" sz="232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0" lang="cs" sz="187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Převrácená třída ve výuce anglického jazyka</a:t>
            </a:r>
            <a:r>
              <a:rPr b="0" lang="cs" sz="266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0" sz="266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36"/>
          <p:cNvSpPr txBox="1"/>
          <p:nvPr>
            <p:ph idx="1" type="subTitle"/>
          </p:nvPr>
        </p:nvSpPr>
        <p:spPr>
          <a:xfrm>
            <a:off x="757475" y="3947600"/>
            <a:ext cx="7658700" cy="108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Mgr. Tereza Havránková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KVD FPE ZČU v Plzni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Školitelka: PhDr. Lucie Rohlíková, Ph.D.</a:t>
            </a:r>
            <a:endParaRPr sz="1800"/>
          </a:p>
        </p:txBody>
      </p:sp>
      <p:pic>
        <p:nvPicPr>
          <p:cNvPr id="240" name="Google Shape;24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3175" y="1440300"/>
            <a:ext cx="1767276" cy="119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Terminologie</a:t>
            </a:r>
            <a:endParaRPr/>
          </a:p>
        </p:txBody>
      </p:sp>
      <p:sp>
        <p:nvSpPr>
          <p:cNvPr id="108" name="Google Shape;108;p17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32500"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7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Převrácená třída </a:t>
            </a:r>
            <a:r>
              <a:rPr baseline="30000" lang="cs" sz="7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7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3300"/>
              </a:spcBef>
              <a:spcAft>
                <a:spcPts val="0"/>
              </a:spcAft>
              <a:buNone/>
            </a:pPr>
            <a:r>
              <a:t/>
            </a:r>
            <a:endParaRPr sz="9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33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7"/>
          <p:cNvSpPr txBox="1"/>
          <p:nvPr/>
        </p:nvSpPr>
        <p:spPr>
          <a:xfrm>
            <a:off x="729450" y="4281450"/>
            <a:ext cx="7863900" cy="13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aseline="30000" lang="cs" sz="1800">
                <a:latin typeface="Calibri"/>
                <a:ea typeface="Calibri"/>
                <a:cs typeface="Calibri"/>
                <a:sym typeface="Calibri"/>
              </a:rPr>
              <a:t> </a:t>
            </a:r>
            <a:endParaRPr baseline="30000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aseline="30000" lang="cs" sz="1200"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cs" sz="12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" sz="1200">
                <a:solidFill>
                  <a:schemeClr val="dk2"/>
                </a:solidFill>
              </a:rPr>
              <a:t>Bergmann, Sams, 2012</a:t>
            </a:r>
            <a:r>
              <a:rPr lang="cs" sz="1200"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aseline="30000" lang="cs" sz="1800">
                <a:latin typeface="Calibri"/>
                <a:ea typeface="Calibri"/>
                <a:cs typeface="Calibri"/>
                <a:sym typeface="Calibri"/>
              </a:rPr>
              <a:t>                                                                </a:t>
            </a:r>
            <a:r>
              <a:rPr lang="cs" sz="1800"/>
              <a:t> </a:t>
            </a:r>
            <a:r>
              <a:rPr lang="cs" sz="1800">
                <a:latin typeface="Calibri"/>
                <a:ea typeface="Calibri"/>
                <a:cs typeface="Calibri"/>
                <a:sym typeface="Calibri"/>
              </a:rPr>
              <a:t>         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cs" sz="1800">
                <a:latin typeface="Calibri"/>
                <a:ea typeface="Calibri"/>
                <a:cs typeface="Calibri"/>
                <a:sym typeface="Calibri"/>
              </a:rPr>
              <a:t>		</a:t>
            </a:r>
            <a:endParaRPr/>
          </a:p>
        </p:txBody>
      </p:sp>
      <p:pic>
        <p:nvPicPr>
          <p:cNvPr id="110" name="Google Shape;11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3750" y="2322625"/>
            <a:ext cx="4131075" cy="2604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Terminologie</a:t>
            </a:r>
            <a:endParaRPr/>
          </a:p>
        </p:txBody>
      </p:sp>
      <p:sp>
        <p:nvSpPr>
          <p:cNvPr id="116" name="Google Shape;116;p18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23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Synchronous Online Flipped Learning (SOFLA)</a:t>
            </a:r>
            <a:r>
              <a:rPr baseline="30000" lang="cs" sz="23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38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33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8"/>
          <p:cNvSpPr txBox="1"/>
          <p:nvPr/>
        </p:nvSpPr>
        <p:spPr>
          <a:xfrm>
            <a:off x="729450" y="4281450"/>
            <a:ext cx="78639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aseline="30000"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aseline="30000"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aseline="30000" lang="cs" sz="1200"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cs" sz="12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" sz="1200"/>
              <a:t>Marshall, Kostka, 2020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cs" sz="1800">
                <a:latin typeface="Calibri"/>
                <a:ea typeface="Calibri"/>
                <a:cs typeface="Calibri"/>
                <a:sym typeface="Calibri"/>
              </a:rPr>
              <a:t>		</a:t>
            </a:r>
            <a:endParaRPr/>
          </a:p>
        </p:txBody>
      </p:sp>
      <p:pic>
        <p:nvPicPr>
          <p:cNvPr id="118" name="Google Shape;11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9134" y="2571750"/>
            <a:ext cx="3964689" cy="244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Klíčové východisko</a:t>
            </a:r>
            <a:endParaRPr/>
          </a:p>
        </p:txBody>
      </p:sp>
      <p:sp>
        <p:nvSpPr>
          <p:cNvPr id="124" name="Google Shape;124;p19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Bloomova taxonomie a převrácená třída </a:t>
            </a:r>
            <a:r>
              <a:rPr baseline="30000" lang="c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aseline="30000" sz="2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9"/>
          <p:cNvSpPr txBox="1"/>
          <p:nvPr/>
        </p:nvSpPr>
        <p:spPr>
          <a:xfrm>
            <a:off x="729450" y="4147200"/>
            <a:ext cx="7973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aseline="30000"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aseline="30000"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cs" sz="1200"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cs" sz="12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" sz="1200">
                <a:solidFill>
                  <a:schemeClr val="dk2"/>
                </a:solidFill>
              </a:rPr>
              <a:t>Bergmann, Sams, 2012</a:t>
            </a:r>
            <a:r>
              <a:rPr lang="cs" sz="1200">
                <a:latin typeface="Calibri"/>
                <a:ea typeface="Calibri"/>
                <a:cs typeface="Calibri"/>
                <a:sym typeface="Calibri"/>
              </a:rPr>
              <a:t>	</a:t>
            </a:r>
            <a:endParaRPr baseline="30000" sz="2100"/>
          </a:p>
        </p:txBody>
      </p:sp>
      <p:pic>
        <p:nvPicPr>
          <p:cNvPr id="126" name="Google Shape;12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0500" y="2571750"/>
            <a:ext cx="2127300" cy="197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5125" y="2667375"/>
            <a:ext cx="3143425" cy="2619526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9"/>
          <p:cNvSpPr/>
          <p:nvPr/>
        </p:nvSpPr>
        <p:spPr>
          <a:xfrm>
            <a:off x="4456588" y="4565000"/>
            <a:ext cx="3220500" cy="651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Existující výzkumy - rešerše</a:t>
            </a:r>
            <a:endParaRPr/>
          </a:p>
        </p:txBody>
      </p:sp>
      <p:sp>
        <p:nvSpPr>
          <p:cNvPr id="134" name="Google Shape;134;p20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souhrnná studie Turan, Akdag-Cimen, 2020 </a:t>
            </a:r>
            <a:r>
              <a:rPr baseline="30000" lang="c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43 výzkumů (převrácená třída ve výuce aj)</a:t>
            </a:r>
            <a:endParaRPr sz="2300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83% studenti VŠ</a:t>
            </a:r>
            <a:endParaRPr sz="2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21 efektivnější přístup</a:t>
            </a:r>
            <a:endParaRPr sz="2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 zapojení studentů ve výuce</a:t>
            </a:r>
            <a:endParaRPr sz="2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0"/>
          <p:cNvSpPr txBox="1"/>
          <p:nvPr/>
        </p:nvSpPr>
        <p:spPr>
          <a:xfrm>
            <a:off x="729450" y="4339975"/>
            <a:ext cx="82224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cs" sz="1800"/>
              <a:t>1</a:t>
            </a:r>
            <a:r>
              <a:rPr lang="cs" sz="1800"/>
              <a:t> </a:t>
            </a:r>
            <a:r>
              <a:rPr lang="cs" sz="1350">
                <a:highlight>
                  <a:srgbClr val="FFFFFF"/>
                </a:highlight>
              </a:rPr>
              <a:t>Turan, Z., &amp; Akdag-Cimen, B.. (2020). Flipped classroom in English language teaching: a systematic review. </a:t>
            </a:r>
            <a:r>
              <a:rPr i="1" lang="cs" sz="1350"/>
              <a:t>Computer Assisted Language Learning</a:t>
            </a:r>
            <a:r>
              <a:rPr lang="cs" sz="1350">
                <a:highlight>
                  <a:srgbClr val="FFFFFF"/>
                </a:highlight>
              </a:rPr>
              <a:t>, </a:t>
            </a:r>
            <a:r>
              <a:rPr i="1" lang="cs" sz="1350"/>
              <a:t>33</a:t>
            </a:r>
            <a:r>
              <a:rPr lang="cs" sz="1350">
                <a:highlight>
                  <a:srgbClr val="FFFFFF"/>
                </a:highlight>
              </a:rPr>
              <a:t>(5-6), 590–606. https://doi.org/10.1080/09588221.2019.1584117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Existující výzkumy - rešerše</a:t>
            </a:r>
            <a:endParaRPr/>
          </a:p>
        </p:txBody>
      </p:sp>
      <p:sp>
        <p:nvSpPr>
          <p:cNvPr id="141" name="Google Shape;141;p21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souhrnná studie Arslan, 2020 </a:t>
            </a:r>
            <a:r>
              <a:rPr baseline="30000" lang="c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78 výzkumů (převrácená třída ve výuce aj)</a:t>
            </a:r>
            <a:endParaRPr sz="2300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2014 - 3 výzkumy, 2018 - 21 výzkumů</a:t>
            </a:r>
            <a:endParaRPr sz="2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41 - pozitivní dopad na jazykové dovednosti studentů</a:t>
            </a:r>
            <a:endParaRPr sz="2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41 - interakce studentů ve výuce</a:t>
            </a:r>
            <a:endParaRPr sz="2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1"/>
          <p:cNvSpPr txBox="1"/>
          <p:nvPr/>
        </p:nvSpPr>
        <p:spPr>
          <a:xfrm>
            <a:off x="729450" y="4339975"/>
            <a:ext cx="82224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cs" sz="1800"/>
              <a:t>1</a:t>
            </a:r>
            <a:r>
              <a:rPr lang="cs" sz="1800"/>
              <a:t> </a:t>
            </a:r>
            <a:r>
              <a:rPr lang="cs" sz="1350">
                <a:highlight>
                  <a:srgbClr val="FFFFFF"/>
                </a:highlight>
              </a:rPr>
              <a:t>Arslan, A.. (2020). A systematic review on flipped learning in teaching English as a foreign or second language. </a:t>
            </a:r>
            <a:r>
              <a:rPr i="1" lang="cs" sz="1350"/>
              <a:t>Journal of Language and Linguistic Studies</a:t>
            </a:r>
            <a:r>
              <a:rPr lang="cs" sz="1350">
                <a:highlight>
                  <a:srgbClr val="FFFFFF"/>
                </a:highlight>
              </a:rPr>
              <a:t>, </a:t>
            </a:r>
            <a:r>
              <a:rPr i="1" lang="cs" sz="1350"/>
              <a:t>16</a:t>
            </a:r>
            <a:r>
              <a:rPr lang="cs" sz="1350">
                <a:highlight>
                  <a:srgbClr val="FFFFFF"/>
                </a:highlight>
              </a:rPr>
              <a:t>(2), 775–797. https://doi.org/10.17263/jlls.759300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Cíl disertačního záměru</a:t>
            </a:r>
            <a:endParaRPr/>
          </a:p>
        </p:txBody>
      </p:sp>
      <p:sp>
        <p:nvSpPr>
          <p:cNvPr id="148" name="Google Shape;148;p22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c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Vymezit  </a:t>
            </a:r>
            <a:r>
              <a:rPr b="1" lang="c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možnosti</a:t>
            </a:r>
            <a:r>
              <a:rPr lang="c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b="1" lang="c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limity</a:t>
            </a:r>
            <a:r>
              <a:rPr lang="c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modelu </a:t>
            </a:r>
            <a:r>
              <a:rPr b="1" lang="c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převrácené  třídy</a:t>
            </a:r>
            <a:r>
              <a:rPr lang="c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 využitím digitálních technologií při výuce </a:t>
            </a:r>
            <a:r>
              <a:rPr b="1" lang="c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anglického jazyka</a:t>
            </a:r>
            <a:r>
              <a:rPr lang="c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na vysoké škole v českém prostředí.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Dílčí cíle disertačního záměru</a:t>
            </a:r>
            <a:endParaRPr/>
          </a:p>
        </p:txBody>
      </p:sp>
      <p:sp>
        <p:nvSpPr>
          <p:cNvPr id="154" name="Google Shape;154;p23"/>
          <p:cNvSpPr txBox="1"/>
          <p:nvPr>
            <p:ph idx="1" type="body"/>
          </p:nvPr>
        </p:nvSpPr>
        <p:spPr>
          <a:xfrm>
            <a:off x="729450" y="2078875"/>
            <a:ext cx="7688700" cy="27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Analyzovat </a:t>
            </a:r>
            <a:r>
              <a:rPr b="1" lang="c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dopad</a:t>
            </a:r>
            <a:r>
              <a:rPr lang="c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modelu převrácené třídy na </a:t>
            </a:r>
            <a:r>
              <a:rPr b="1" lang="c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studijní výsledky</a:t>
            </a:r>
            <a:r>
              <a:rPr lang="c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studentů ve výuce anglického jazyka.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Interpretovat </a:t>
            </a:r>
            <a:r>
              <a:rPr b="1" lang="c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postoje studentů</a:t>
            </a:r>
            <a:r>
              <a:rPr lang="c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na převrácenou třídu s intervencí digitálních technologií.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Popsat </a:t>
            </a:r>
            <a:r>
              <a:rPr b="1" lang="c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vliv</a:t>
            </a:r>
            <a:r>
              <a:rPr lang="c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převrácené třídy s využitím digitálních technologií na </a:t>
            </a:r>
            <a:r>
              <a:rPr b="1" lang="c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průběh</a:t>
            </a:r>
            <a:r>
              <a:rPr lang="c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prezenční/synchronní části </a:t>
            </a:r>
            <a:r>
              <a:rPr b="1" lang="c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výuky</a:t>
            </a:r>
            <a:r>
              <a:rPr lang="c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