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78" r:id="rId3"/>
    <p:sldId id="277" r:id="rId4"/>
    <p:sldId id="271" r:id="rId5"/>
    <p:sldId id="260" r:id="rId6"/>
    <p:sldId id="262" r:id="rId7"/>
    <p:sldId id="286" r:id="rId8"/>
    <p:sldId id="261" r:id="rId9"/>
    <p:sldId id="274" r:id="rId10"/>
    <p:sldId id="275" r:id="rId11"/>
    <p:sldId id="265" r:id="rId12"/>
    <p:sldId id="264" r:id="rId13"/>
    <p:sldId id="276" r:id="rId14"/>
    <p:sldId id="266" r:id="rId15"/>
    <p:sldId id="279" r:id="rId16"/>
    <p:sldId id="281" r:id="rId17"/>
    <p:sldId id="280" r:id="rId18"/>
    <p:sldId id="282" r:id="rId19"/>
    <p:sldId id="283" r:id="rId20"/>
    <p:sldId id="284" r:id="rId21"/>
    <p:sldId id="285" r:id="rId22"/>
    <p:sldId id="269" r:id="rId23"/>
    <p:sldId id="287" r:id="rId24"/>
    <p:sldId id="288" r:id="rId25"/>
    <p:sldId id="270" r:id="rId26"/>
  </p:sldIdLst>
  <p:sldSz cx="8999538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ošová Michaela" initials="B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310" y="-82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smtClean="0"/>
              <a:t>J. Černá, M. Bartošová. Vnímání online technologií budoucími učiteli z hlediska nepříznivých faktorů a limitujících strategií. Konference ISVK 2021.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699" y="2904775"/>
            <a:ext cx="3342139" cy="103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J. Černá, M. Bartošová. Vnímání online technologií budoucími učiteli z hlediska nepříznivých faktorů a limitujících strategií. Konference ISVK 2021.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smtClean="0"/>
              <a:t>J. Černá, M. Bartošová. Vnímání online technologií budoucími učiteli z hlediska nepříznivých faktorů a limitujících strategií. Konference ISVK 2021.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15" y="1260000"/>
            <a:ext cx="2203708" cy="182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J. Černá, M. Bartošová. Vnímání online technologií budoucími učiteli z hlediska nepříznivých faktorů a limitujících strategií. Konference ISVK 2021.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J. Černá, M. Bartošová. Vnímání online technologií budoucími učiteli z hlediska nepříznivých faktorů a limitujících strategií. Konference ISVK 2021.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J. Černá, M. Bartošová. Vnímání online technologií budoucími učiteli z hlediska nepříznivých faktorů a limitujících strategií. Konference ISVK 2021.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J. Černá, M. Bartošová. Vnímání online technologií budoucími učiteli z hlediska nepříznivých faktorů a limitujících strategií. Konference ISVK 2021.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J. Černá, M. Bartošová. Vnímání online technologií budoucími učiteli z hlediska nepříznivých faktorů a limitujících strategií. Konference ISVK 2021.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J. Černá, M. Bartošová. Vnímání online technologií budoucími učiteli z hlediska nepříznivých faktorů a limitujících strategií. Konference ISVK 2021.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J. Černá, M. Bartošová. Vnímání online technologií budoucími učiteli z hlediska nepříznivých faktorů a limitujících strategií. Konference ISVK 2021.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560325" cy="7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a.bartosova01@upol.cz" TargetMode="External"/><Relationship Id="rId2" Type="http://schemas.openxmlformats.org/officeDocument/2006/relationships/hyperlink" Target="mailto:jana.cerna@upol.cz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4121" y="1503628"/>
            <a:ext cx="7560000" cy="200732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 smtClean="0"/>
              <a:t>Vnímání online technologií budoucími učiteli z hlediska nepříznivých faktorů a limitujících strategií</a:t>
            </a:r>
            <a:br>
              <a:rPr lang="cs-CZ" sz="4000" dirty="0" smtClean="0"/>
            </a:b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80385" y="4015560"/>
            <a:ext cx="5999979" cy="92737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Mgr. Jana Černá</a:t>
            </a:r>
          </a:p>
          <a:p>
            <a:r>
              <a:rPr lang="cs-CZ" sz="2800" dirty="0" smtClean="0"/>
              <a:t>Mgr. Michaela Bartošová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55607" y="5218981"/>
            <a:ext cx="592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Pedagogická fakulta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Univerzita Palackého v Olomouci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6 Claves para crear una buena tienda onl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" t="3710" r="3579" b="3859"/>
          <a:stretch/>
        </p:blipFill>
        <p:spPr bwMode="auto">
          <a:xfrm>
            <a:off x="5734789" y="3528203"/>
            <a:ext cx="2960638" cy="288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252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4121" y="1458765"/>
            <a:ext cx="7560000" cy="11232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Cíle kvalitativního výzkumu: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355011"/>
            <a:ext cx="7560000" cy="4178792"/>
          </a:xfrm>
        </p:spPr>
        <p:txBody>
          <a:bodyPr/>
          <a:lstStyle/>
          <a:p>
            <a:pPr lvl="0"/>
            <a:r>
              <a:rPr lang="cs-CZ" sz="2400" dirty="0" err="1" smtClean="0"/>
              <a:t>kontextualizovat</a:t>
            </a:r>
            <a:r>
              <a:rPr lang="cs-CZ" sz="2400" dirty="0" smtClean="0"/>
              <a:t> </a:t>
            </a:r>
            <a:r>
              <a:rPr lang="cs-CZ" sz="2400" dirty="0"/>
              <a:t>a doplnit výsledky našeho kvantitativního výzkumu současného využívání OT budoucími učiteli angličtiny, </a:t>
            </a:r>
          </a:p>
          <a:p>
            <a:pPr lvl="0"/>
            <a:r>
              <a:rPr lang="cs-CZ" sz="2400" dirty="0"/>
              <a:t>zjistit a porovnat jejich osobní historii s OT, do jaké míry může být podobná nebo odlišná, </a:t>
            </a:r>
            <a:endParaRPr lang="cs-CZ" sz="2400" dirty="0" smtClean="0"/>
          </a:p>
          <a:p>
            <a:r>
              <a:rPr lang="cs-CZ" sz="2400" dirty="0" smtClean="0"/>
              <a:t>zjistit </a:t>
            </a:r>
            <a:r>
              <a:rPr lang="cs-CZ" sz="2400" dirty="0"/>
              <a:t>s jakými výhodami a nevýhodami využívání OT se budoucí učitelé setkali v různých fázích </a:t>
            </a:r>
            <a:r>
              <a:rPr lang="cs-CZ" sz="2400" dirty="0" smtClean="0"/>
              <a:t>jejich historie s OT</a:t>
            </a:r>
            <a:endParaRPr lang="cs-CZ" sz="2400" dirty="0"/>
          </a:p>
          <a:p>
            <a:pPr lvl="0"/>
            <a:r>
              <a:rPr lang="cs-CZ" sz="2400" dirty="0"/>
              <a:t>z</a:t>
            </a:r>
            <a:r>
              <a:rPr lang="cs-CZ" sz="2400" dirty="0" smtClean="0"/>
              <a:t>jistit souvislosti </a:t>
            </a:r>
            <a:r>
              <a:rPr lang="cs-CZ" sz="2400" dirty="0"/>
              <a:t>s tím, jak budou naši respondenti používat OT ve své budoucí kariéře učitelů </a:t>
            </a:r>
            <a:r>
              <a:rPr lang="cs-CZ" sz="2400" dirty="0" smtClean="0"/>
              <a:t>angličtiny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J. Černá, M. Bartošová. Vnímání online technologií budoucími učiteli z hlediska nepříznivých faktorů a limitujících strategií. Konference ISVK 2021.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2779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8313" y="1463873"/>
            <a:ext cx="7560000" cy="748080"/>
          </a:xfrm>
        </p:spPr>
        <p:txBody>
          <a:bodyPr>
            <a:normAutofit/>
          </a:bodyPr>
          <a:lstStyle/>
          <a:p>
            <a:r>
              <a:rPr lang="cs-CZ" sz="3200" b="0" u="sng" dirty="0"/>
              <a:t>Metodika </a:t>
            </a:r>
            <a:r>
              <a:rPr lang="cs-CZ" sz="3200" b="0" u="sng" dirty="0" smtClean="0"/>
              <a:t>kvalitativního</a:t>
            </a:r>
            <a:r>
              <a:rPr lang="cs-CZ" sz="3200" b="0" u="sng" dirty="0"/>
              <a:t> </a:t>
            </a:r>
            <a:r>
              <a:rPr lang="cs-CZ" sz="3200" b="0" u="sng" dirty="0" smtClean="0"/>
              <a:t>výzkumu:</a:t>
            </a:r>
            <a:endParaRPr lang="cs-CZ" sz="3200" b="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7649" y="2035834"/>
            <a:ext cx="6988653" cy="4493287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polostrukturovaný</a:t>
            </a:r>
            <a:r>
              <a:rPr lang="cs-CZ" sz="2800" dirty="0" smtClean="0"/>
              <a:t> rozhovor s podněty</a:t>
            </a:r>
          </a:p>
          <a:p>
            <a:pPr lvl="1"/>
            <a:r>
              <a:rPr lang="cs-CZ" sz="2000" dirty="0"/>
              <a:t>Ten se podle </a:t>
            </a:r>
            <a:r>
              <a:rPr lang="cs-CZ" sz="2000" dirty="0" err="1"/>
              <a:t>Hendla</a:t>
            </a:r>
            <a:r>
              <a:rPr lang="cs-CZ" sz="2000" dirty="0"/>
              <a:t> (</a:t>
            </a:r>
            <a:r>
              <a:rPr lang="cs-CZ" sz="2000" dirty="0" smtClean="0"/>
              <a:t>2005, </a:t>
            </a:r>
            <a:r>
              <a:rPr lang="cs-CZ" sz="2000" dirty="0"/>
              <a:t>s. 174) skládá ze seznamu otázek nebo témat, která musí být během rozhovoru probrána a </a:t>
            </a:r>
          </a:p>
          <a:p>
            <a:pPr lvl="1"/>
            <a:r>
              <a:rPr lang="cs-CZ" sz="2000" dirty="0"/>
              <a:t> zajišťuje, že žádné téma, které by tazatele zajímalo, nebude vynecháno</a:t>
            </a:r>
            <a:r>
              <a:rPr lang="cs-CZ" sz="2000" dirty="0" smtClean="0"/>
              <a:t>.</a:t>
            </a:r>
          </a:p>
          <a:p>
            <a:pPr lvl="1"/>
            <a:endParaRPr lang="cs-CZ" sz="2000" dirty="0"/>
          </a:p>
          <a:p>
            <a:r>
              <a:rPr lang="cs-CZ" sz="2000" dirty="0" smtClean="0"/>
              <a:t>Respondenty </a:t>
            </a:r>
            <a:r>
              <a:rPr lang="cs-CZ" dirty="0" smtClean="0"/>
              <a:t>jsme nechali volně </a:t>
            </a:r>
            <a:r>
              <a:rPr lang="cs-CZ" dirty="0"/>
              <a:t>sdílet to, co si pamatují o své minulé praxi s OT</a:t>
            </a:r>
            <a:endParaRPr lang="cs-CZ" sz="1800" dirty="0"/>
          </a:p>
          <a:p>
            <a:r>
              <a:rPr lang="cs-CZ" dirty="0"/>
              <a:t>a nechali je hovořit o jejich plánech na využití OT v jejich budoucí kariéře učitele angličtiny. </a:t>
            </a:r>
          </a:p>
          <a:p>
            <a:pPr lvl="1"/>
            <a:endParaRPr lang="cs-CZ" sz="2200" dirty="0" smtClean="0"/>
          </a:p>
          <a:p>
            <a:endParaRPr lang="cs-CZ" sz="2400" dirty="0" smtClean="0"/>
          </a:p>
          <a:p>
            <a:pPr lvl="2"/>
            <a:endParaRPr lang="cs-CZ" sz="2000" dirty="0" smtClean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J. Černá, M. Bartošová. Vnímání online technologií budoucími učiteli z hlediska nepříznivých faktorů a limitujících strategií. Konference ISVK 2021.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6670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374" y="1233577"/>
            <a:ext cx="7974799" cy="510072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200" dirty="0" smtClean="0"/>
              <a:t>Respondenti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400" dirty="0" smtClean="0"/>
              <a:t>vybráni </a:t>
            </a:r>
            <a:r>
              <a:rPr lang="cs-CZ" sz="2400" dirty="0"/>
              <a:t>záměrným výběrem = vědomý výběr malého počtu zdrojů dat, které splňují určitá kritéria</a:t>
            </a:r>
            <a:r>
              <a:rPr lang="cs-CZ" sz="24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4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013196"/>
              </p:ext>
            </p:extLst>
          </p:nvPr>
        </p:nvGraphicFramePr>
        <p:xfrm>
          <a:off x="724620" y="2493032"/>
          <a:ext cx="7496355" cy="3877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169"/>
                <a:gridCol w="5141343"/>
                <a:gridCol w="1319843"/>
              </a:tblGrid>
              <a:tr h="463670">
                <a:tc>
                  <a:txBody>
                    <a:bodyPr/>
                    <a:lstStyle/>
                    <a:p>
                      <a:r>
                        <a:rPr lang="cs-CZ" dirty="0" smtClean="0"/>
                        <a:t>Pohlaví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Studijní obor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Věk – </a:t>
                      </a:r>
                    </a:p>
                    <a:p>
                      <a:r>
                        <a:rPr lang="cs-CZ" dirty="0" smtClean="0"/>
                        <a:t>23-26 let</a:t>
                      </a:r>
                      <a:endParaRPr lang="cs-CZ" dirty="0"/>
                    </a:p>
                  </a:txBody>
                  <a:tcPr/>
                </a:tc>
              </a:tr>
              <a:tr h="46367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Muži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Učitelství pro 1. stupeň základních</a:t>
                      </a:r>
                      <a:r>
                        <a:rPr lang="cs-CZ" baseline="0" dirty="0" smtClean="0"/>
                        <a:t> škol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</a:tr>
              <a:tr h="46367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Učitelství pro 1. stupeň ZŠ</a:t>
                      </a:r>
                      <a:r>
                        <a:rPr lang="cs-CZ" baseline="0" dirty="0" smtClean="0"/>
                        <a:t> a speciální pedagogika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</a:tr>
              <a:tr h="46367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Učitelství anglického jazyka pro 2. stupeň ZŠ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</a:tr>
              <a:tr h="46367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Ženy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Učitelství pro 1. stupeň základních</a:t>
                      </a:r>
                      <a:r>
                        <a:rPr lang="cs-CZ" baseline="0" dirty="0" smtClean="0"/>
                        <a:t> škol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</a:tr>
              <a:tr h="46367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Učitelství pro 1. stupeň ZŠ</a:t>
                      </a:r>
                      <a:r>
                        <a:rPr lang="cs-CZ" baseline="0" dirty="0" smtClean="0"/>
                        <a:t> a speciální pedagogika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</a:tr>
              <a:tr h="46367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Učitelství anglického jazyka pro 2. stupeň ZŠ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</a:tr>
              <a:tr h="46367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Celkově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J. Černá, M. Bartošová. Vnímání online technologií budoucími učiteli z hlediska nepříznivých faktorů a limitujících strategií. Konference ISVK 2021.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163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J. Černá, M. Bartošová. Vnímání online technologií budoucími učiteli z hlediska nepříznivých faktorů a limitujících strategií. Konference ISVK 2021.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72860" y="1397479"/>
            <a:ext cx="796218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tento příspěvek jsme vybrali </a:t>
            </a:r>
            <a:r>
              <a:rPr lang="cs-CZ" sz="2800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dílčí výsledky z kvalitativního výzkumu</a:t>
            </a:r>
          </a:p>
          <a:p>
            <a:endParaRPr lang="cs-CZ" sz="2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jedné části rozhovoru byli respondenti požádáni, aby shrnuli pozitiva a negativa, kterými je online technologie ovlivnily v průběhu základní a střední školy a v současném období jejich života.</a:t>
            </a:r>
          </a:p>
          <a:p>
            <a:r>
              <a:rPr lang="cs-CZ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cs-CZ" sz="2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zde se zaměřujeme na vnímání online technologií budoucími učiteli z hlediska </a:t>
            </a:r>
            <a:r>
              <a:rPr lang="cs-CZ" sz="2800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negativních vlivů </a:t>
            </a:r>
            <a:r>
              <a:rPr lang="cs-CZ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nejen na zdraví člověka.</a:t>
            </a:r>
            <a:endParaRPr lang="cs-CZ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828136" y="4433977"/>
            <a:ext cx="655608" cy="26741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277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1316" y="2210203"/>
            <a:ext cx="7560000" cy="748080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/>
              <a:t>Zjištěné výsledky</a:t>
            </a:r>
            <a:endParaRPr lang="cs-CZ" sz="4800" dirty="0"/>
          </a:p>
        </p:txBody>
      </p:sp>
      <p:pic>
        <p:nvPicPr>
          <p:cNvPr id="4" name="Picture 2" descr="Výsledek obrázku pro výsledk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6" t="10844" r="10727" b="11647"/>
          <a:stretch/>
        </p:blipFill>
        <p:spPr bwMode="auto">
          <a:xfrm>
            <a:off x="2952728" y="3084022"/>
            <a:ext cx="2980869" cy="290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J. Černá, M. Bartošová. Vnímání online technologií budoucími učiteli z hlediska nepříznivých faktorů a limitujících strategií. Konference ISVK 2021.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888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1706" y="1304429"/>
            <a:ext cx="8186468" cy="472613"/>
          </a:xfrm>
        </p:spPr>
        <p:txBody>
          <a:bodyPr>
            <a:noAutofit/>
          </a:bodyPr>
          <a:lstStyle/>
          <a:p>
            <a:r>
              <a:rPr lang="cs-CZ" sz="2800" dirty="0" smtClean="0"/>
              <a:t>Období respondentů, kdy byli </a:t>
            </a:r>
            <a:r>
              <a:rPr lang="cs-CZ" sz="2800" dirty="0"/>
              <a:t>ž</a:t>
            </a:r>
            <a:r>
              <a:rPr lang="cs-CZ" sz="2800" dirty="0" smtClean="0"/>
              <a:t>áky ZŠ</a:t>
            </a:r>
            <a:endParaRPr lang="cs-CZ" sz="28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J. Černá, M. Bartošová. Vnímání online technologií budoucími učiteli z hlediska nepříznivých faktorů a limitujících strategií. Konference ISVK 2021.</a:t>
            </a:r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569343" y="1932317"/>
            <a:ext cx="80915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pro toto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období si většina respondentů nevzpomíná téměř na žádné negativní vlivy nebo zkušenosti s OT 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- až na množství času, který s online technologiemi trávili – možná zbytečná ztráta času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Např.: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„Jednou z nevýhod by mohlo být, že nás ty aplikace, sociální sítě atd. stály čas.“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(Nancy)</a:t>
            </a:r>
            <a:endParaRPr lang="cs-CZ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„Než mi bylo 13 nebo 14 let (před používáním PC), měl jsem ještě normální dětství, pořád jsme byli venku, hráli jsme si v blátě…“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(Nick)</a:t>
            </a:r>
            <a:endParaRPr lang="cs-C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131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J. Černá, M. Bartošová. Vnímání online technologií budoucími učiteli z hlediska nepříznivých faktorů a limitujících strategií. Konference ISVK 2021.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750498" y="1682151"/>
            <a:ext cx="76602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 druhou stranu v tomto období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většina rodičů omezovala čas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který mohly jejich děti trávit u počítače. 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Např.: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„Na začátku…na základní škole byl limit 30 minut, myslím. A pak, možná když mi bylo 11 let nebo tak, se to začalo více rozvolňovat, méně omezovat.“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(James)</a:t>
            </a:r>
          </a:p>
          <a:p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„Moji rodiče byli velmi opatrní a po mnoho let jsem měla přísný limit, kolik času jsem mohla strávit na internetu.“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(Rachel)</a:t>
            </a:r>
          </a:p>
          <a:p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„Rodiče mě drželi dál od hraní her…povolovali mi pouze 20 až 30 minut času stráveného u počítače.“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3161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1706" y="1304429"/>
            <a:ext cx="8186468" cy="472613"/>
          </a:xfrm>
        </p:spPr>
        <p:txBody>
          <a:bodyPr>
            <a:noAutofit/>
          </a:bodyPr>
          <a:lstStyle/>
          <a:p>
            <a:r>
              <a:rPr lang="cs-CZ" sz="2800" dirty="0" smtClean="0"/>
              <a:t>Období respondentů, kdy byli </a:t>
            </a:r>
            <a:r>
              <a:rPr lang="cs-CZ" sz="2800" dirty="0"/>
              <a:t>ž</a:t>
            </a:r>
            <a:r>
              <a:rPr lang="cs-CZ" sz="2800" dirty="0" smtClean="0"/>
              <a:t>áky SŠ</a:t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J. Černá, M. Bartošová. Vnímání online technologií budoucími učiteli z hlediska nepříznivých faktorů a limitujících strategií. Konference ISVK 2021.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69343" y="1932317"/>
            <a:ext cx="78155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ztráta času → u většiny respondentů se rapidně zvyšuje čas trávený s online technologiemi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Např.: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„Trávila jsem tam opravdu hodně času. Když o tom teď přemýšlím, bylo toho vlastně příliš mnoho.“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(Karen)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„Trávil jsem více času online než 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offline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.“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(James)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„Pak to bylo nějak víc in, být online než chodit ven.“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(Rachel)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„Moji vrstevníci tam trávili hodně času, takže mě to motivovalo, abych jim věnoval více času také.“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776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1706" y="1304429"/>
            <a:ext cx="8186468" cy="472613"/>
          </a:xfrm>
        </p:spPr>
        <p:txBody>
          <a:bodyPr>
            <a:noAutofit/>
          </a:bodyPr>
          <a:lstStyle/>
          <a:p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J. Černá, M. Bartošová. Vnímání online technologií budoucími učiteli z hlediska nepříznivých faktorů a limitujících strategií. Konference ISVK 2021.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69343" y="1354347"/>
            <a:ext cx="781553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Důvody pro trávení více času s online technologiemi: 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- rodičovská kontrola ustává a mechanismus sebekontroly se ještě nevytvořil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- většina má svůj osobní (první) „chytrý“ telefon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Režim s OT by jiný, protože jsem byl starší, a tak rodiče mi dávali větší volnost. Souviselo to také s tím, že jsem měl svůj vlastní chytrý telefon, takže jsem tam mohl trávit více času.“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- vznik a rozšíření sociálních sítí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apod.)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„Když jsme byli teenageři, byly pro nás strašně důležité ty sociální sítě jako </a:t>
            </a:r>
            <a:r>
              <a:rPr lang="cs-CZ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(Rachel)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- přibývání více internetových stránek, aplikací, her atd., které začali využívat 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- úzký kontakt s vrstevníky, spolužáky, kamarády a rodinou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- více potřeba i kvůli škole (k plnění úkolů, internetové stránky školy, vzdělávací portály apod.)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- více sledování seriálů a filmů online</a:t>
            </a:r>
          </a:p>
        </p:txBody>
      </p:sp>
    </p:spTree>
    <p:extLst>
      <p:ext uri="{BB962C8B-B14F-4D97-AF65-F5344CB8AC3E}">
        <p14:creationId xmlns:p14="http://schemas.microsoft.com/office/powerpoint/2010/main" val="427029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1706" y="1304429"/>
            <a:ext cx="8186468" cy="472613"/>
          </a:xfrm>
        </p:spPr>
        <p:txBody>
          <a:bodyPr>
            <a:noAutofit/>
          </a:bodyPr>
          <a:lstStyle/>
          <a:p>
            <a:r>
              <a:rPr lang="cs-CZ" sz="2800" dirty="0" smtClean="0"/>
              <a:t>Současnost</a:t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J. Černá, M. Bartošová. Vnímání online technologií budoucími učiteli z hlediska nepříznivých faktorů a limitujících strategií. Konference ISVK 2021.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69343" y="1725284"/>
            <a:ext cx="802256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Respondenti si začínají více uvědomovat nevýhody online technologií</a:t>
            </a:r>
          </a:p>
          <a:p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ebezpečná ztráta času („žrout času“) → mohou se stát až návykové 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Např.: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„Online technologie dokáží člověka do sebe zcela vtáhnout.“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(Karen)</a:t>
            </a:r>
          </a:p>
          <a:p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„Chci se na něco chvíli dívat a pak si uvědomím, že jsem tam skoro hodinu.“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Vicky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„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Člověk si myslí, že bude relaxovat asi 10 minut a místo toho relaxuje asi 45 minut.“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(James)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„Online technologie nám pomáhají </a:t>
            </a:r>
            <a:r>
              <a:rPr lang="cs-CZ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prokrastinovat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.“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(Rachel)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„Mohou vést i ke ztrátě kontroly.“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2857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59615" y="1287527"/>
            <a:ext cx="7526853" cy="70281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Pozdravy z Olomouce…</a:t>
            </a:r>
            <a:endParaRPr lang="cs-CZ" sz="2800" dirty="0"/>
          </a:p>
        </p:txBody>
      </p:sp>
      <p:pic>
        <p:nvPicPr>
          <p:cNvPr id="5" name="Picture 4" descr="C:\Users\LEN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691" y="1756001"/>
            <a:ext cx="2466975" cy="1847850"/>
          </a:xfrm>
          <a:prstGeom prst="rect">
            <a:avLst/>
          </a:prstGeom>
          <a:noFill/>
        </p:spPr>
      </p:pic>
      <p:pic>
        <p:nvPicPr>
          <p:cNvPr id="6" name="Picture 10" descr="C:\Users\LEN\Desktop\p8252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6186" y="1756001"/>
            <a:ext cx="1973437" cy="1228725"/>
          </a:xfrm>
          <a:prstGeom prst="rect">
            <a:avLst/>
          </a:prstGeom>
          <a:noFill/>
        </p:spPr>
      </p:pic>
      <p:pic>
        <p:nvPicPr>
          <p:cNvPr id="7" name="Picture 6" descr="C:\Users\LEN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8176" y="2679926"/>
            <a:ext cx="1895474" cy="1251012"/>
          </a:xfrm>
          <a:prstGeom prst="rect">
            <a:avLst/>
          </a:prstGeom>
          <a:noFill/>
        </p:spPr>
      </p:pic>
      <p:pic>
        <p:nvPicPr>
          <p:cNvPr id="8" name="Picture 11" descr="C:\Users\LEN\Desktop\downlo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4563" y="1701353"/>
            <a:ext cx="2539933" cy="1902498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276045" y="4057916"/>
            <a:ext cx="7608498" cy="36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Pedagogická fakulta Univerzity Palackého v Olomouci</a:t>
            </a:r>
            <a:endParaRPr lang="cs-CZ" sz="1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edagogická fakulta U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33" y="4516617"/>
            <a:ext cx="3071084" cy="172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nátoři pedagogické fakulty přijali Návrh studijních programů a oborů pro  následující období: Pedagogická fakulta UP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5"/>
          <a:stretch/>
        </p:blipFill>
        <p:spPr bwMode="auto">
          <a:xfrm>
            <a:off x="3806803" y="4424491"/>
            <a:ext cx="2704100" cy="192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LEN\Desktop\downloa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31673" y="3603851"/>
            <a:ext cx="2263127" cy="1695160"/>
          </a:xfrm>
          <a:prstGeom prst="rect">
            <a:avLst/>
          </a:prstGeom>
          <a:noFill/>
        </p:spPr>
      </p:pic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J. Černá, M. Bartošová. Vnímání online technologií budoucími učiteli z hlediska nepříznivých faktorů a limitujících strategií. Konference ISVK 2021.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271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1706" y="1304429"/>
            <a:ext cx="8186468" cy="472613"/>
          </a:xfrm>
        </p:spPr>
        <p:txBody>
          <a:bodyPr>
            <a:noAutofit/>
          </a:bodyPr>
          <a:lstStyle/>
          <a:p>
            <a:r>
              <a:rPr lang="cs-CZ" sz="2800" dirty="0" smtClean="0"/>
              <a:t>Současnost</a:t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J. Černá, M. Bartošová. Vnímání online technologií budoucími učiteli z hlediska nepříznivých faktorů a limitujících strategií. Konference ISVK 2021.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69343" y="1725284"/>
            <a:ext cx="802256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anedbávání reálných sociálních kontaktů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Např.: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Jednou z nevýhod je možná to, že se člověk fyzicky nesetkává, s lidmi se kterými by mohl.“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anedbávání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offline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aktivit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Např.: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„Člověk tráví víc času na sociálních sítích a sledováním filmů a seriálů, místo aby šel ven nebo si přečetl knihu nebo se něco naučil.“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„Nevýhodou je, že nežiji skutečný život.“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Tx/>
              <a:buChar char="-"/>
            </a:pP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Psychická únava</a:t>
            </a:r>
          </a:p>
          <a:p>
            <a:pPr lvl="0"/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Např.: </a:t>
            </a:r>
            <a:r>
              <a:rPr lang="cs-CZ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„Má to vliv na mé duševní rozpoložení, když u toho tak dlouho sedím…a rozpadá se moje pozornost.“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(Rachel)</a:t>
            </a:r>
            <a:endParaRPr lang="cs-CZ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785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1706" y="1304429"/>
            <a:ext cx="8186468" cy="472613"/>
          </a:xfrm>
        </p:spPr>
        <p:txBody>
          <a:bodyPr>
            <a:noAutofit/>
          </a:bodyPr>
          <a:lstStyle/>
          <a:p>
            <a:r>
              <a:rPr lang="cs-CZ" sz="2800" dirty="0" smtClean="0"/>
              <a:t>Současnost</a:t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J. Černá, M. Bartošová. Vnímání online technologií budoucími učiteli z hlediska nepříznivých faktorů a limitujících strategií. Konference ISVK 2021.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69343" y="1656273"/>
            <a:ext cx="802256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yzická únava a potíže – bolest očí, ztuhlost celého těla, bolest hlavy apod.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buFontTx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nonymita lidí na sociálních sítích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→ může vést mimo jiné k nevhodnému chování některých lidí 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Tx/>
              <a:buChar char="-"/>
            </a:pP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ebezpečí zneužití osobních údajů</a:t>
            </a:r>
          </a:p>
          <a:p>
            <a:pPr lvl="0"/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Např.: </a:t>
            </a:r>
            <a:r>
              <a:rPr lang="cs-CZ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„Jsme IT rodina, takže jsem velmi dobře schopná si zabezpečit svá osobní data, hesla apod. Ale znám spoustu lidí, kteří jsou v tomhle beznadějní…“ 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(Karen)</a:t>
            </a:r>
          </a:p>
          <a:p>
            <a:pPr marL="342900" lvl="0" indent="-342900">
              <a:buFontTx/>
              <a:buChar char="-"/>
            </a:pPr>
            <a:endParaRPr lang="cs-CZ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Tx/>
              <a:buChar char="-"/>
            </a:pP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šudypřítomná reklama</a:t>
            </a:r>
          </a:p>
          <a:p>
            <a:pPr lvl="0"/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Např.: </a:t>
            </a:r>
            <a:r>
              <a:rPr lang="cs-CZ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„Vidím, že reklam je stále více a více…jednou na něco kliknete, např. na nějakou reklamu a pak vám ta věc vyskakuje všude.“ 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(Nancy)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307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395557"/>
            <a:ext cx="7560000" cy="441556"/>
          </a:xfrm>
        </p:spPr>
        <p:txBody>
          <a:bodyPr>
            <a:normAutofit/>
          </a:bodyPr>
          <a:lstStyle/>
          <a:p>
            <a:r>
              <a:rPr lang="cs-CZ" sz="3200" dirty="0" smtClean="0"/>
              <a:t>Shrnutí</a:t>
            </a:r>
            <a:endParaRPr lang="cs-CZ" sz="320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J. Černá, M. Bartošová. Vnímání online technologií budoucími učiteli z hlediska nepříznivých faktorů a limitujících strategií. Konference ISVK 2021.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720000" y="2035835"/>
            <a:ext cx="7560000" cy="4323402"/>
          </a:xfrm>
        </p:spPr>
        <p:txBody>
          <a:bodyPr/>
          <a:lstStyle/>
          <a:p>
            <a:r>
              <a:rPr lang="cs-CZ" dirty="0" smtClean="0"/>
              <a:t>Všichni respondenti s postupem času a většími zkušenostmi s online technologiemi → je vnímají realističtěji a uvědomují si čím dál více jejich negativní faktory </a:t>
            </a:r>
          </a:p>
          <a:p>
            <a:r>
              <a:rPr lang="cs-CZ" dirty="0" smtClean="0"/>
              <a:t>Mezi hlavními negativní vlivy zařazují: potenciální ztrátu času, ztrátu reálných sociální kontaktů, zanedbávání </a:t>
            </a:r>
            <a:r>
              <a:rPr lang="cs-CZ" dirty="0" err="1" smtClean="0"/>
              <a:t>offline</a:t>
            </a:r>
            <a:r>
              <a:rPr lang="cs-CZ" dirty="0" smtClean="0"/>
              <a:t> kontaktů, fyzické (i zdravotní) potíže, psychické potíže, anonymitu</a:t>
            </a:r>
          </a:p>
          <a:p>
            <a:endParaRPr lang="cs-CZ" dirty="0"/>
          </a:p>
          <a:p>
            <a:r>
              <a:rPr lang="cs-CZ" dirty="0" smtClean="0"/>
              <a:t>Nikdo z respondentů neuvedl jako možné negativní vlivy nebo rizika: </a:t>
            </a:r>
            <a:r>
              <a:rPr lang="cs-CZ" dirty="0" err="1" smtClean="0"/>
              <a:t>kyberšikana</a:t>
            </a:r>
            <a:r>
              <a:rPr lang="cs-CZ" dirty="0" smtClean="0"/>
              <a:t>, </a:t>
            </a:r>
            <a:r>
              <a:rPr lang="cs-CZ" dirty="0" err="1" smtClean="0"/>
              <a:t>kybergrooming</a:t>
            </a:r>
            <a:r>
              <a:rPr lang="cs-CZ" dirty="0" smtClean="0"/>
              <a:t>, </a:t>
            </a:r>
            <a:r>
              <a:rPr lang="cs-CZ" dirty="0" err="1" smtClean="0"/>
              <a:t>hoax</a:t>
            </a:r>
            <a:r>
              <a:rPr lang="cs-CZ" dirty="0" smtClean="0"/>
              <a:t>, </a:t>
            </a:r>
            <a:r>
              <a:rPr lang="cs-CZ" dirty="0" err="1" smtClean="0"/>
              <a:t>fake</a:t>
            </a:r>
            <a:r>
              <a:rPr lang="cs-CZ" dirty="0" smtClean="0"/>
              <a:t> </a:t>
            </a:r>
            <a:r>
              <a:rPr lang="cs-CZ" dirty="0" err="1" smtClean="0"/>
              <a:t>news</a:t>
            </a:r>
            <a:r>
              <a:rPr lang="cs-CZ" dirty="0" smtClean="0"/>
              <a:t>, </a:t>
            </a:r>
            <a:r>
              <a:rPr lang="cs-CZ" dirty="0" err="1" smtClean="0"/>
              <a:t>phishing</a:t>
            </a:r>
            <a:r>
              <a:rPr lang="cs-CZ" dirty="0" smtClean="0"/>
              <a:t>, </a:t>
            </a:r>
            <a:r>
              <a:rPr lang="cs-CZ" dirty="0" err="1" smtClean="0"/>
              <a:t>sexting</a:t>
            </a:r>
            <a:r>
              <a:rPr lang="cs-CZ" dirty="0" smtClean="0"/>
              <a:t> apod.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6698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9615" y="1490447"/>
            <a:ext cx="7560000" cy="441556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Poděkování / odkaz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8241" y="2544793"/>
            <a:ext cx="7705898" cy="210484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smtClean="0">
                <a:solidFill>
                  <a:schemeClr val="tx1"/>
                </a:solidFill>
              </a:rPr>
              <a:t>Tento </a:t>
            </a:r>
            <a:r>
              <a:rPr lang="cs-CZ" dirty="0">
                <a:solidFill>
                  <a:schemeClr val="tx1"/>
                </a:solidFill>
              </a:rPr>
              <a:t>příspěvek vznikl a byl financován jako součást </a:t>
            </a:r>
            <a:r>
              <a:rPr lang="cs-CZ" dirty="0" smtClean="0">
                <a:solidFill>
                  <a:schemeClr val="tx1"/>
                </a:solidFill>
              </a:rPr>
              <a:t>studentského grantového </a:t>
            </a:r>
            <a:r>
              <a:rPr lang="cs-CZ" dirty="0">
                <a:solidFill>
                  <a:schemeClr val="tx1"/>
                </a:solidFill>
              </a:rPr>
              <a:t>projektu </a:t>
            </a:r>
            <a:r>
              <a:rPr lang="cs-CZ" dirty="0" smtClean="0">
                <a:solidFill>
                  <a:schemeClr val="tx1"/>
                </a:solidFill>
              </a:rPr>
              <a:t>IGA_Pdf_2021_021 - </a:t>
            </a:r>
            <a:r>
              <a:rPr lang="cs-CZ" dirty="0">
                <a:solidFill>
                  <a:schemeClr val="tx1"/>
                </a:solidFill>
              </a:rPr>
              <a:t>Fenomén informálního učení se zaměřením na online technologie pro budoucí učitele anglického jazyka na Univerzitě Palackého v Olomouci.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J. Černá, M. Bartošová. Vnímání online technologií budoucími učiteli z hlediska nepříznivých faktorů a limitujících strategií. Konference ISVK 2021.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1739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8241" y="1509623"/>
            <a:ext cx="7705898" cy="4589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Literatura: </a:t>
            </a:r>
          </a:p>
          <a:p>
            <a:pPr marL="0" indent="0">
              <a:buNone/>
            </a:pPr>
            <a:r>
              <a:rPr lang="cs-CZ" sz="1800" dirty="0" err="1">
                <a:solidFill>
                  <a:srgbClr val="212529"/>
                </a:solidFill>
                <a:latin typeface="Open Sans"/>
              </a:rPr>
              <a:t>Hendl</a:t>
            </a:r>
            <a:r>
              <a:rPr lang="cs-CZ" sz="1800" dirty="0">
                <a:solidFill>
                  <a:srgbClr val="212529"/>
                </a:solidFill>
                <a:latin typeface="Open Sans"/>
              </a:rPr>
              <a:t>, J. (2005). </a:t>
            </a:r>
            <a:r>
              <a:rPr lang="cs-CZ" sz="1800" i="1" dirty="0">
                <a:solidFill>
                  <a:srgbClr val="212529"/>
                </a:solidFill>
                <a:latin typeface="Open Sans"/>
              </a:rPr>
              <a:t>Kvalitativní výzkum: základní metody a aplikace</a:t>
            </a:r>
            <a:r>
              <a:rPr lang="cs-CZ" sz="1800" dirty="0" smtClean="0">
                <a:solidFill>
                  <a:srgbClr val="212529"/>
                </a:solidFill>
                <a:latin typeface="Open Sans"/>
              </a:rPr>
              <a:t>. Praha: Portál.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212529"/>
                </a:solidFill>
                <a:latin typeface="Open Sans"/>
              </a:rPr>
              <a:t>Kopecký, K., &amp; Krejčí, V. (2010). </a:t>
            </a:r>
            <a:r>
              <a:rPr lang="cs-CZ" sz="1800" i="1" dirty="0">
                <a:solidFill>
                  <a:srgbClr val="212529"/>
                </a:solidFill>
                <a:latin typeface="Open Sans"/>
              </a:rPr>
              <a:t>Rizika virtuální komunikace: příručka pro učitele a rodiče</a:t>
            </a:r>
            <a:r>
              <a:rPr lang="cs-CZ" sz="1800" dirty="0">
                <a:solidFill>
                  <a:srgbClr val="212529"/>
                </a:solidFill>
                <a:latin typeface="Open Sans"/>
              </a:rPr>
              <a:t>. Olomouc: NET UNIVERZITY</a:t>
            </a:r>
            <a:r>
              <a:rPr lang="cs-CZ" sz="1800" dirty="0" smtClean="0">
                <a:solidFill>
                  <a:srgbClr val="212529"/>
                </a:solidFill>
                <a:latin typeface="Open Sans"/>
              </a:rPr>
              <a:t>.</a:t>
            </a:r>
          </a:p>
          <a:p>
            <a:pPr marL="0" indent="0">
              <a:buNone/>
            </a:pPr>
            <a:r>
              <a:rPr lang="cs-CZ" sz="1800" dirty="0" err="1">
                <a:solidFill>
                  <a:srgbClr val="212529"/>
                </a:solidFill>
                <a:latin typeface="Open Sans"/>
              </a:rPr>
              <a:t>Kross</a:t>
            </a:r>
            <a:r>
              <a:rPr lang="cs-CZ" sz="1800" dirty="0">
                <a:solidFill>
                  <a:srgbClr val="212529"/>
                </a:solidFill>
                <a:latin typeface="Open Sans"/>
              </a:rPr>
              <a:t>, S, </a:t>
            </a:r>
            <a:r>
              <a:rPr lang="cs-CZ" sz="1800" dirty="0" err="1">
                <a:solidFill>
                  <a:srgbClr val="212529"/>
                </a:solidFill>
                <a:latin typeface="Open Sans"/>
              </a:rPr>
              <a:t>Hargittai</a:t>
            </a:r>
            <a:r>
              <a:rPr lang="cs-CZ" sz="1800" dirty="0">
                <a:solidFill>
                  <a:srgbClr val="212529"/>
                </a:solidFill>
                <a:latin typeface="Open Sans"/>
              </a:rPr>
              <a:t>, E &amp; </a:t>
            </a:r>
            <a:r>
              <a:rPr lang="cs-CZ" sz="1800" dirty="0" err="1">
                <a:solidFill>
                  <a:srgbClr val="212529"/>
                </a:solidFill>
                <a:latin typeface="Open Sans"/>
              </a:rPr>
              <a:t>Redmiles</a:t>
            </a:r>
            <a:r>
              <a:rPr lang="cs-CZ" sz="1800" dirty="0">
                <a:solidFill>
                  <a:srgbClr val="212529"/>
                </a:solidFill>
                <a:latin typeface="Open Sans"/>
              </a:rPr>
              <a:t>, E 2021, </a:t>
            </a:r>
            <a:r>
              <a:rPr lang="cs-CZ" sz="1800" dirty="0" err="1">
                <a:solidFill>
                  <a:srgbClr val="212529"/>
                </a:solidFill>
                <a:latin typeface="Open Sans"/>
              </a:rPr>
              <a:t>Characterizing</a:t>
            </a:r>
            <a:r>
              <a:rPr lang="cs-CZ" sz="18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cs-CZ" sz="1800" dirty="0" err="1">
                <a:solidFill>
                  <a:srgbClr val="212529"/>
                </a:solidFill>
                <a:latin typeface="Open Sans"/>
              </a:rPr>
              <a:t>the</a:t>
            </a:r>
            <a:r>
              <a:rPr lang="cs-CZ" sz="1800" dirty="0">
                <a:solidFill>
                  <a:srgbClr val="212529"/>
                </a:solidFill>
                <a:latin typeface="Open Sans"/>
              </a:rPr>
              <a:t> online </a:t>
            </a:r>
            <a:r>
              <a:rPr lang="cs-CZ" sz="1800" dirty="0" err="1">
                <a:solidFill>
                  <a:srgbClr val="212529"/>
                </a:solidFill>
                <a:latin typeface="Open Sans"/>
              </a:rPr>
              <a:t>learning</a:t>
            </a:r>
            <a:r>
              <a:rPr lang="cs-CZ" sz="18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cs-CZ" sz="1800" dirty="0" err="1">
                <a:solidFill>
                  <a:srgbClr val="212529"/>
                </a:solidFill>
                <a:latin typeface="Open Sans"/>
              </a:rPr>
              <a:t>landscape</a:t>
            </a:r>
            <a:r>
              <a:rPr lang="cs-CZ" sz="1800" dirty="0">
                <a:solidFill>
                  <a:srgbClr val="212529"/>
                </a:solidFill>
                <a:latin typeface="Open Sans"/>
              </a:rPr>
              <a:t>: </a:t>
            </a:r>
            <a:r>
              <a:rPr lang="cs-CZ" sz="1800" dirty="0" err="1">
                <a:solidFill>
                  <a:srgbClr val="212529"/>
                </a:solidFill>
                <a:latin typeface="Open Sans"/>
              </a:rPr>
              <a:t>what</a:t>
            </a:r>
            <a:r>
              <a:rPr lang="cs-CZ" sz="1800" dirty="0">
                <a:solidFill>
                  <a:srgbClr val="212529"/>
                </a:solidFill>
                <a:latin typeface="Open Sans"/>
              </a:rPr>
              <a:t> and </a:t>
            </a:r>
            <a:r>
              <a:rPr lang="cs-CZ" sz="1800" dirty="0" err="1">
                <a:solidFill>
                  <a:srgbClr val="212529"/>
                </a:solidFill>
                <a:latin typeface="Open Sans"/>
              </a:rPr>
              <a:t>how</a:t>
            </a:r>
            <a:r>
              <a:rPr lang="cs-CZ" sz="1800" dirty="0">
                <a:solidFill>
                  <a:srgbClr val="212529"/>
                </a:solidFill>
                <a:latin typeface="Open Sans"/>
              </a:rPr>
              <a:t> do </a:t>
            </a:r>
            <a:r>
              <a:rPr lang="cs-CZ" sz="1800" dirty="0" err="1">
                <a:solidFill>
                  <a:srgbClr val="212529"/>
                </a:solidFill>
                <a:latin typeface="Open Sans"/>
              </a:rPr>
              <a:t>people</a:t>
            </a:r>
            <a:r>
              <a:rPr lang="cs-CZ" sz="18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cs-CZ" sz="1800" dirty="0" err="1">
                <a:solidFill>
                  <a:srgbClr val="212529"/>
                </a:solidFill>
                <a:latin typeface="Open Sans"/>
              </a:rPr>
              <a:t>learn</a:t>
            </a:r>
            <a:r>
              <a:rPr lang="cs-CZ" sz="1800" dirty="0">
                <a:solidFill>
                  <a:srgbClr val="212529"/>
                </a:solidFill>
                <a:latin typeface="Open Sans"/>
              </a:rPr>
              <a:t> online" (Charakteristika prostředí online učení: co a jak se lidé učí online), </a:t>
            </a:r>
            <a:r>
              <a:rPr lang="cs-CZ" sz="1800" dirty="0" err="1">
                <a:solidFill>
                  <a:srgbClr val="212529"/>
                </a:solidFill>
                <a:latin typeface="Open Sans"/>
              </a:rPr>
              <a:t>Proceedings</a:t>
            </a:r>
            <a:r>
              <a:rPr lang="cs-CZ" sz="18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cs-CZ" sz="1800" dirty="0" err="1">
                <a:solidFill>
                  <a:srgbClr val="212529"/>
                </a:solidFill>
                <a:latin typeface="Open Sans"/>
              </a:rPr>
              <a:t>of</a:t>
            </a:r>
            <a:r>
              <a:rPr lang="cs-CZ" sz="18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cs-CZ" sz="1800" dirty="0" err="1">
                <a:solidFill>
                  <a:srgbClr val="212529"/>
                </a:solidFill>
                <a:latin typeface="Open Sans"/>
              </a:rPr>
              <a:t>the</a:t>
            </a:r>
            <a:r>
              <a:rPr lang="cs-CZ" sz="1800" dirty="0">
                <a:solidFill>
                  <a:srgbClr val="212529"/>
                </a:solidFill>
                <a:latin typeface="Open Sans"/>
              </a:rPr>
              <a:t> ACM on </a:t>
            </a:r>
            <a:r>
              <a:rPr lang="cs-CZ" sz="1800" dirty="0" err="1">
                <a:solidFill>
                  <a:srgbClr val="212529"/>
                </a:solidFill>
                <a:latin typeface="Open Sans"/>
              </a:rPr>
              <a:t>human-computer</a:t>
            </a:r>
            <a:r>
              <a:rPr lang="cs-CZ" sz="18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cs-CZ" sz="1800" dirty="0" err="1">
                <a:solidFill>
                  <a:srgbClr val="212529"/>
                </a:solidFill>
                <a:latin typeface="Open Sans"/>
              </a:rPr>
              <a:t>interaction</a:t>
            </a:r>
            <a:r>
              <a:rPr lang="cs-CZ" sz="1800" dirty="0">
                <a:solidFill>
                  <a:srgbClr val="212529"/>
                </a:solidFill>
                <a:latin typeface="Open Sans"/>
              </a:rPr>
              <a:t>, vol. 5, no. CSCW1, </a:t>
            </a:r>
            <a:r>
              <a:rPr lang="cs-CZ" sz="1800" dirty="0" smtClean="0">
                <a:solidFill>
                  <a:srgbClr val="212529"/>
                </a:solidFill>
                <a:latin typeface="Open Sans"/>
              </a:rPr>
              <a:t>zobrazeno </a:t>
            </a:r>
            <a:r>
              <a:rPr lang="cs-CZ" sz="1800" dirty="0">
                <a:solidFill>
                  <a:srgbClr val="212529"/>
                </a:solidFill>
                <a:latin typeface="Open Sans"/>
              </a:rPr>
              <a:t>12. května 2021, &lt;http:// dl.acm.org&gt;.</a:t>
            </a:r>
            <a:endParaRPr lang="cs-CZ" sz="1800" dirty="0" smtClean="0">
              <a:solidFill>
                <a:srgbClr val="212529"/>
              </a:solidFill>
              <a:latin typeface="Open Sans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212529"/>
                </a:solidFill>
                <a:latin typeface="Open Sans"/>
              </a:rPr>
              <a:t>Řehulka, E. (Ed.). (2011). </a:t>
            </a:r>
            <a:r>
              <a:rPr lang="cs-CZ" sz="1800" i="1" dirty="0">
                <a:solidFill>
                  <a:srgbClr val="212529"/>
                </a:solidFill>
                <a:latin typeface="Open Sans"/>
              </a:rPr>
              <a:t>Studie k výchově ke zdraví: škola a zdraví pro 21. století, 2011</a:t>
            </a:r>
            <a:r>
              <a:rPr lang="cs-CZ" sz="1800" dirty="0">
                <a:solidFill>
                  <a:srgbClr val="212529"/>
                </a:solidFill>
                <a:latin typeface="Open Sans"/>
              </a:rPr>
              <a:t>. </a:t>
            </a:r>
            <a:r>
              <a:rPr lang="cs-CZ" sz="1800" dirty="0" smtClean="0">
                <a:solidFill>
                  <a:srgbClr val="212529"/>
                </a:solidFill>
                <a:latin typeface="Open Sans"/>
              </a:rPr>
              <a:t>Brno: Masarykova </a:t>
            </a:r>
            <a:r>
              <a:rPr lang="cs-CZ" sz="1800" dirty="0">
                <a:solidFill>
                  <a:srgbClr val="212529"/>
                </a:solidFill>
                <a:latin typeface="Open Sans"/>
              </a:rPr>
              <a:t>univerzita ve spolupráci s MSD</a:t>
            </a:r>
            <a:r>
              <a:rPr lang="cs-CZ" sz="1800" dirty="0" smtClean="0">
                <a:solidFill>
                  <a:srgbClr val="212529"/>
                </a:solidFill>
                <a:latin typeface="Open Sans"/>
              </a:rPr>
              <a:t>.</a:t>
            </a:r>
          </a:p>
          <a:p>
            <a:pPr marL="0" indent="0">
              <a:buNone/>
            </a:pPr>
            <a:r>
              <a:rPr lang="cs-CZ" sz="1800" dirty="0" err="1">
                <a:solidFill>
                  <a:srgbClr val="212529"/>
                </a:solidFill>
                <a:latin typeface="Open Sans"/>
              </a:rPr>
              <a:t>Strauss</a:t>
            </a:r>
            <a:r>
              <a:rPr lang="cs-CZ" sz="1800" dirty="0">
                <a:solidFill>
                  <a:srgbClr val="212529"/>
                </a:solidFill>
                <a:latin typeface="Open Sans"/>
              </a:rPr>
              <a:t>, A. L., &amp; </a:t>
            </a:r>
            <a:r>
              <a:rPr lang="cs-CZ" sz="1800" dirty="0" err="1">
                <a:solidFill>
                  <a:srgbClr val="212529"/>
                </a:solidFill>
                <a:latin typeface="Open Sans"/>
              </a:rPr>
              <a:t>Corbin</a:t>
            </a:r>
            <a:r>
              <a:rPr lang="cs-CZ" sz="1800" dirty="0">
                <a:solidFill>
                  <a:srgbClr val="212529"/>
                </a:solidFill>
                <a:latin typeface="Open Sans"/>
              </a:rPr>
              <a:t>, J. (1999). </a:t>
            </a:r>
            <a:r>
              <a:rPr lang="cs-CZ" sz="1800" i="1" dirty="0">
                <a:solidFill>
                  <a:srgbClr val="212529"/>
                </a:solidFill>
                <a:latin typeface="Open Sans"/>
              </a:rPr>
              <a:t>Základy kvalitativního výzkumu: postupy a techniky metody zakotvené teorie</a:t>
            </a:r>
            <a:r>
              <a:rPr lang="cs-CZ" sz="1800" dirty="0">
                <a:solidFill>
                  <a:srgbClr val="212529"/>
                </a:solidFill>
                <a:latin typeface="Open Sans"/>
              </a:rPr>
              <a:t>. </a:t>
            </a:r>
            <a:r>
              <a:rPr lang="cs-CZ" sz="1800" dirty="0" smtClean="0">
                <a:solidFill>
                  <a:srgbClr val="212529"/>
                </a:solidFill>
                <a:latin typeface="Open Sans"/>
              </a:rPr>
              <a:t>Brno: Sdružení </a:t>
            </a:r>
            <a:r>
              <a:rPr lang="cs-CZ" sz="1800" dirty="0">
                <a:solidFill>
                  <a:srgbClr val="212529"/>
                </a:solidFill>
                <a:latin typeface="Open Sans"/>
              </a:rPr>
              <a:t>Podané ruce</a:t>
            </a:r>
            <a:r>
              <a:rPr lang="cs-CZ" sz="1800" dirty="0" smtClean="0">
                <a:solidFill>
                  <a:srgbClr val="212529"/>
                </a:solidFill>
                <a:latin typeface="Open Sans"/>
              </a:rPr>
              <a:t>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J. Černá, M. Bartošová. Vnímání online technologií budoucími učiteli z hlediska nepříznivých faktorů a limitujících strategií. Konference ISVK 2021.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3564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005" y="1923690"/>
            <a:ext cx="7711545" cy="1892478"/>
          </a:xfrm>
        </p:spPr>
        <p:txBody>
          <a:bodyPr>
            <a:noAutofit/>
          </a:bodyPr>
          <a:lstStyle/>
          <a:p>
            <a:pPr algn="ctr"/>
            <a:r>
              <a:rPr lang="cs-CZ" sz="5000" dirty="0" smtClean="0"/>
              <a:t>Děkujeme za pozornost. </a:t>
            </a:r>
            <a:r>
              <a:rPr lang="cs-CZ" sz="8000" dirty="0" smtClean="0">
                <a:sym typeface="Wingdings" panose="05000000000000000000" pitchFamily="2" charset="2"/>
              </a:rPr>
              <a:t></a:t>
            </a:r>
            <a:endParaRPr lang="cs-CZ" sz="8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16256" y="4929949"/>
            <a:ext cx="8339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případě jakýchkoli dotazů nebo připomínek nás neváhejte kontaktovat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jana.cerna@upol.cz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michaela.bartosova01@upol.cz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J. Černá, M. Bartošová. Vnímání online technologií budoucími učiteli z hlediska nepříznivých faktorů a limitujících strategií. Konference ISVK 2021.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418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3372929"/>
            <a:ext cx="7560000" cy="23636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2400" dirty="0" smtClean="0"/>
              <a:t>Mgr. Jana Černá         Mgr. Michaela Bartošová</a:t>
            </a:r>
          </a:p>
          <a:p>
            <a:pPr>
              <a:spcBef>
                <a:spcPts val="0"/>
              </a:spcBef>
            </a:pPr>
            <a:endParaRPr lang="cs-CZ" sz="1600" dirty="0"/>
          </a:p>
          <a:p>
            <a:pPr>
              <a:spcBef>
                <a:spcPts val="0"/>
              </a:spcBef>
            </a:pPr>
            <a:r>
              <a:rPr lang="cs-CZ" sz="2000" dirty="0" smtClean="0"/>
              <a:t>- Studentky doktorského studijního programu v oboru Pedagogika na Pedagogické fakultě Univerzity Palackého v Olomouci</a:t>
            </a: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J. Černá, M. Bartošová. Vnímání online technologií budoucími učiteli z hlediska nepříznivých faktorů a limitujících strategií. Konference ISVK 2021.</a:t>
            </a:r>
            <a:endParaRPr lang="cs-CZ" dirty="0"/>
          </a:p>
        </p:txBody>
      </p:sp>
      <p:pic>
        <p:nvPicPr>
          <p:cNvPr id="5" name="Picture 2" descr="C:\Users\LEN\Pictures\2016-02\zoom profil JC 1.png"/>
          <p:cNvPicPr>
            <a:picLocks noChangeAspect="1" noChangeArrowheads="1"/>
          </p:cNvPicPr>
          <p:nvPr/>
        </p:nvPicPr>
        <p:blipFill rotWithShape="1">
          <a:blip r:embed="rId2" cstate="print"/>
          <a:srcRect l="26843" r="18531"/>
          <a:stretch/>
        </p:blipFill>
        <p:spPr bwMode="auto">
          <a:xfrm>
            <a:off x="785002" y="1334950"/>
            <a:ext cx="1733909" cy="1863318"/>
          </a:xfrm>
          <a:prstGeom prst="rect">
            <a:avLst/>
          </a:prstGeom>
          <a:noFill/>
        </p:spPr>
      </p:pic>
      <p:pic>
        <p:nvPicPr>
          <p:cNvPr id="6" name="Obrázek 5" descr="C:\Users\Michaela\Documents\Životopisy\Fott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584" y="1412587"/>
            <a:ext cx="1448144" cy="1850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9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2747" y="1393245"/>
            <a:ext cx="7501287" cy="1113905"/>
          </a:xfrm>
        </p:spPr>
        <p:txBody>
          <a:bodyPr>
            <a:normAutofit/>
          </a:bodyPr>
          <a:lstStyle/>
          <a:p>
            <a:r>
              <a:rPr lang="cs-CZ" sz="4000" dirty="0" smtClean="0"/>
              <a:t>Struktura prezentace: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443943"/>
            <a:ext cx="7560000" cy="391529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200" dirty="0" smtClean="0"/>
              <a:t>	● </a:t>
            </a:r>
            <a:r>
              <a:rPr lang="cs-CZ" sz="3200" dirty="0"/>
              <a:t>Projekt </a:t>
            </a:r>
            <a:r>
              <a:rPr lang="cs-CZ" sz="3200" dirty="0" smtClean="0"/>
              <a:t>IGA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200" dirty="0" smtClean="0"/>
              <a:t>	● </a:t>
            </a:r>
            <a:r>
              <a:rPr lang="cs-CZ" sz="3200" dirty="0"/>
              <a:t>Teoretická východiska </a:t>
            </a:r>
            <a:r>
              <a:rPr lang="cs-CZ" sz="3200" dirty="0" smtClean="0"/>
              <a:t>výzkumu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200" dirty="0" smtClean="0"/>
              <a:t>	● Metody pedagogického výzkumu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200" dirty="0" smtClean="0"/>
              <a:t>	● Dílčí výsledky výzkumu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200" dirty="0" smtClean="0"/>
              <a:t>	● Závěr</a:t>
            </a:r>
            <a:endParaRPr lang="cs-CZ" sz="32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J. Černá, M. Bartošová. Vnímání online technologií budoucími učiteli z hlediska nepříznivých faktorů a limitujících strategií. Konference ISVK 2021.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8699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5880" y="1435299"/>
            <a:ext cx="7560000" cy="391529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3200" b="1" u="sng" dirty="0" smtClean="0"/>
              <a:t>Termíny: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b="1" dirty="0" smtClean="0"/>
              <a:t>Informální učení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b="1" dirty="0" smtClean="0"/>
              <a:t>Neformální učení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b="1" dirty="0" smtClean="0"/>
              <a:t>Formální učení/vzdělávání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b="1" dirty="0" smtClean="0"/>
              <a:t>Online technologie</a:t>
            </a:r>
          </a:p>
          <a:p>
            <a:pPr marL="2667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cs-CZ" b="1" dirty="0"/>
          </a:p>
        </p:txBody>
      </p:sp>
      <p:pic>
        <p:nvPicPr>
          <p:cNvPr id="4" name="Picture 3" descr="C:\Users\LEN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2084" y="1563468"/>
            <a:ext cx="2566436" cy="1450594"/>
          </a:xfrm>
          <a:prstGeom prst="rect">
            <a:avLst/>
          </a:prstGeom>
          <a:noFill/>
        </p:spPr>
      </p:pic>
      <p:pic>
        <p:nvPicPr>
          <p:cNvPr id="5" name="Picture 5" descr="C:\Users\LEN\Desktop\download.jpg"/>
          <p:cNvPicPr>
            <a:picLocks noChangeAspect="1" noChangeArrowheads="1"/>
          </p:cNvPicPr>
          <p:nvPr/>
        </p:nvPicPr>
        <p:blipFill rotWithShape="1">
          <a:blip r:embed="rId3" cstate="print"/>
          <a:srcRect t="5654" b="8530"/>
          <a:stretch/>
        </p:blipFill>
        <p:spPr bwMode="auto">
          <a:xfrm>
            <a:off x="1104182" y="4809404"/>
            <a:ext cx="1880558" cy="1250830"/>
          </a:xfrm>
          <a:prstGeom prst="rect">
            <a:avLst/>
          </a:prstGeom>
          <a:noFill/>
        </p:spPr>
      </p:pic>
      <p:pic>
        <p:nvPicPr>
          <p:cNvPr id="6" name="Picture 2" descr="C:\Users\LEN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1969" y="4529788"/>
            <a:ext cx="2180717" cy="1445910"/>
          </a:xfrm>
          <a:prstGeom prst="rect">
            <a:avLst/>
          </a:prstGeom>
          <a:noFill/>
        </p:spPr>
      </p:pic>
      <p:pic>
        <p:nvPicPr>
          <p:cNvPr id="7" name="Picture 4" descr="C:\Users\LEN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3158" y="3776043"/>
            <a:ext cx="1990530" cy="1658776"/>
          </a:xfrm>
          <a:prstGeom prst="rect">
            <a:avLst/>
          </a:prstGeom>
          <a:noFill/>
        </p:spPr>
      </p:pic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J. Černá, M. Bartošová. Vnímání online technologií budoucími učiteli z hlediska nepříznivých faktorů a limitujících strategií. Konference ISVK 2021.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441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1374" y="1448771"/>
            <a:ext cx="3946891" cy="535304"/>
          </a:xfrm>
        </p:spPr>
        <p:txBody>
          <a:bodyPr>
            <a:normAutofit/>
          </a:bodyPr>
          <a:lstStyle/>
          <a:p>
            <a:r>
              <a:rPr lang="cs-CZ" sz="3200" u="sng" dirty="0" smtClean="0"/>
              <a:t>Termíny:</a:t>
            </a:r>
            <a:endParaRPr lang="cs-CZ" sz="3200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95223" y="2122098"/>
            <a:ext cx="7712015" cy="383875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Informální </a:t>
            </a:r>
            <a:r>
              <a:rPr lang="cs-CZ" sz="2800" b="1" dirty="0"/>
              <a:t>učení </a:t>
            </a:r>
            <a:r>
              <a:rPr lang="cs-CZ" sz="2800" dirty="0"/>
              <a:t>= náhodné, nestrukturované a většinou nezáměrné učení, obvykle mimo </a:t>
            </a:r>
            <a:r>
              <a:rPr lang="cs-CZ" sz="2800" dirty="0" smtClean="0"/>
              <a:t>třídu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Neformální učení </a:t>
            </a:r>
            <a:r>
              <a:rPr lang="cs-CZ" sz="2800" dirty="0"/>
              <a:t>= jde o záměrné, </a:t>
            </a:r>
            <a:r>
              <a:rPr lang="cs-CZ" sz="2800" dirty="0" smtClean="0"/>
              <a:t>ale současně </a:t>
            </a:r>
            <a:r>
              <a:rPr lang="cs-CZ" sz="2800" dirty="0"/>
              <a:t>dobrovolné, zájmové učení 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Formální učení/vzdělávání </a:t>
            </a:r>
            <a:r>
              <a:rPr lang="cs-CZ" sz="2800" dirty="0"/>
              <a:t>= probíhá ve specializovaných a k tomu určených vzdělávacích institucích a vede k získání formalizovaného certifikátu a příslušné kvalifikace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Online technologie </a:t>
            </a:r>
            <a:r>
              <a:rPr lang="cs-CZ" sz="2800" dirty="0" smtClean="0"/>
              <a:t>(</a:t>
            </a:r>
            <a:r>
              <a:rPr lang="cs-CZ" sz="2800" b="1" dirty="0" smtClean="0"/>
              <a:t>OT</a:t>
            </a:r>
            <a:r>
              <a:rPr lang="cs-CZ" sz="2800" dirty="0" smtClean="0"/>
              <a:t>) = online platformy, aplikace, webové stránky a sociální sítě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J. Černá, M. Bartošová. Vnímání online technologií budoucími učiteli z hlediska nepříznivých faktorů a limitujících strategií. Konference ISVK 2021.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1270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1374" y="1448771"/>
            <a:ext cx="3946891" cy="535304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Proč </a:t>
            </a:r>
            <a:r>
              <a:rPr lang="cs-CZ" sz="3200" dirty="0" smtClean="0"/>
              <a:t>toto téma?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95223" y="2122098"/>
            <a:ext cx="7712015" cy="383875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 smtClean="0"/>
              <a:t>Součástí projektu IGA 2021 s názvem: </a:t>
            </a:r>
          </a:p>
          <a:p>
            <a:r>
              <a:rPr lang="cs-CZ" sz="2400" dirty="0" smtClean="0"/>
              <a:t>	Fenomén informálního učení se zaměřením na online technologie pro budoucí učitele anglického jazyka</a:t>
            </a:r>
          </a:p>
          <a:p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Téma </a:t>
            </a:r>
            <a:r>
              <a:rPr lang="cs-CZ" sz="2400" dirty="0"/>
              <a:t>disertační práce: Potenciál využití digitálních technologií v oblasti </a:t>
            </a:r>
            <a:r>
              <a:rPr lang="cs-CZ" sz="2400" dirty="0" smtClean="0"/>
              <a:t>informálního učení </a:t>
            </a:r>
            <a:r>
              <a:rPr lang="cs-CZ" sz="2400" dirty="0"/>
              <a:t>a formálního vzdělávání </a:t>
            </a:r>
            <a:endParaRPr lang="cs-CZ" sz="2400" dirty="0" smtClean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J. Černá, M. Bartošová. Vnímání online technologií budoucími učiteli z hlediska nepříznivých faktorů a limitujících strategií. Konference ISVK 2021.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4907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320742"/>
            <a:ext cx="7560000" cy="1123200"/>
          </a:xfrm>
        </p:spPr>
        <p:txBody>
          <a:bodyPr>
            <a:normAutofit/>
          </a:bodyPr>
          <a:lstStyle/>
          <a:p>
            <a:r>
              <a:rPr lang="cs-CZ" dirty="0" smtClean="0"/>
              <a:t>Kvalitativní výzkum - </a:t>
            </a:r>
            <a:r>
              <a:rPr lang="cs-CZ" dirty="0">
                <a:solidFill>
                  <a:srgbClr val="00B0F0"/>
                </a:solidFill>
              </a:rPr>
              <a:t>Historie budoucích učitelů angličtiny s online technologiemi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355011"/>
            <a:ext cx="7560000" cy="417879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      navazuje na kvantitativní výzkum (dotazníkové šetření - </a:t>
            </a:r>
            <a:r>
              <a:rPr lang="cs-CZ" dirty="0"/>
              <a:t>mezi budoucími učiteli angličtiny - ONLINE TECHNOLOGIE V NEFORMÁLNÍM UČENÍ A FORMÁLNÍM </a:t>
            </a:r>
            <a:r>
              <a:rPr lang="cs-CZ" dirty="0" smtClean="0"/>
              <a:t>VZDĚLÁVÁNÍ)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remisy kvalitativního výzkumu vycházely ze záměru zjistit, jak budoucí učitelé přistupovali k online technologiím v průběhu svého života</a:t>
            </a:r>
          </a:p>
          <a:p>
            <a:r>
              <a:rPr lang="cs-CZ" dirty="0" smtClean="0"/>
              <a:t>Kvalitativní výzkum byl proveden v průběhu června a července 2021 na </a:t>
            </a:r>
            <a:r>
              <a:rPr lang="cs-CZ" dirty="0" err="1" smtClean="0"/>
              <a:t>PdF</a:t>
            </a:r>
            <a:r>
              <a:rPr lang="cs-CZ" dirty="0" smtClean="0"/>
              <a:t> UPOL mezi studenty magisterského studia – tj. budoucími učiteli angličtiny</a:t>
            </a:r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707365" y="2527536"/>
            <a:ext cx="43132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J. Černá, M. Bartošová. Vnímání online technologií budoucími učiteli z hlediska nepříznivých faktorů a limitujících strategií. Konference ISVK 2021.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2609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320742"/>
            <a:ext cx="7560000" cy="1123200"/>
          </a:xfrm>
        </p:spPr>
        <p:txBody>
          <a:bodyPr>
            <a:normAutofit fontScale="90000"/>
          </a:bodyPr>
          <a:lstStyle/>
          <a:p>
            <a:r>
              <a:rPr lang="cs-CZ" sz="2900" dirty="0" smtClean="0"/>
              <a:t>Kvalitativní výzkum - </a:t>
            </a:r>
            <a:r>
              <a:rPr lang="cs-CZ" sz="2900" dirty="0">
                <a:solidFill>
                  <a:srgbClr val="00B0F0"/>
                </a:solidFill>
              </a:rPr>
              <a:t>Historie budoucích učitelů angličtiny s online </a:t>
            </a:r>
            <a:r>
              <a:rPr lang="cs-CZ" sz="2900" dirty="0" smtClean="0">
                <a:solidFill>
                  <a:srgbClr val="00B0F0"/>
                </a:solidFill>
              </a:rPr>
              <a:t>technologiemi </a:t>
            </a:r>
            <a:r>
              <a:rPr lang="cs-CZ" sz="2900" dirty="0" smtClean="0"/>
              <a:t>zahrnuje: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355011"/>
            <a:ext cx="7560000" cy="4178792"/>
          </a:xfrm>
        </p:spPr>
        <p:txBody>
          <a:bodyPr/>
          <a:lstStyle/>
          <a:p>
            <a:pPr lvl="0"/>
            <a:r>
              <a:rPr lang="cs-CZ" sz="2400" dirty="0"/>
              <a:t>způsob, jakým budoucí učitelé angličtiny přistupují k online technologiím (OT) v průběhu svého života, </a:t>
            </a:r>
          </a:p>
          <a:p>
            <a:pPr lvl="0"/>
            <a:r>
              <a:rPr lang="cs-CZ" sz="2400" dirty="0"/>
              <a:t> s ohledem na neformální vzdělávání</a:t>
            </a:r>
          </a:p>
          <a:p>
            <a:pPr lvl="0"/>
            <a:r>
              <a:rPr lang="cs-CZ" sz="2400" dirty="0"/>
              <a:t>a potenciální vliv jejich specifické historie s OT na jejich budoucí kariéru.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J. Černá, M. Bartošová. Vnímání online technologií budoucími učiteli z hlediska nepříznivých faktorů a limitujících strategií. Konference ISVK 2021.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71460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UP_Prezentace_2.potx" id="{755D0361-9207-4673-B4A5-8DE80FB40899}" vid="{B1A348AD-3F36-40BB-80C1-28390A7D89F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UP_prezentace_cz_4x3 - kopie</Template>
  <TotalTime>13418</TotalTime>
  <Words>1686</Words>
  <Application>Microsoft Office PowerPoint</Application>
  <PresentationFormat>Vlastní</PresentationFormat>
  <Paragraphs>189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Office</vt:lpstr>
      <vt:lpstr>Vnímání online technologií budoucími učiteli z hlediska nepříznivých faktorů a limitujících strategií </vt:lpstr>
      <vt:lpstr>Pozdravy z Olomouce…</vt:lpstr>
      <vt:lpstr>Prezentace aplikace PowerPoint</vt:lpstr>
      <vt:lpstr>Struktura prezentace:</vt:lpstr>
      <vt:lpstr>Prezentace aplikace PowerPoint</vt:lpstr>
      <vt:lpstr>Termíny:</vt:lpstr>
      <vt:lpstr>Proč toto téma?</vt:lpstr>
      <vt:lpstr>Kvalitativní výzkum - Historie budoucích učitelů angličtiny s online technologiemi </vt:lpstr>
      <vt:lpstr>Kvalitativní výzkum - Historie budoucích učitelů angličtiny s online technologiemi zahrnuje:  </vt:lpstr>
      <vt:lpstr>Cíle kvalitativního výzkumu:</vt:lpstr>
      <vt:lpstr>Metodika kvalitativního výzkumu:</vt:lpstr>
      <vt:lpstr>Prezentace aplikace PowerPoint</vt:lpstr>
      <vt:lpstr>Prezentace aplikace PowerPoint</vt:lpstr>
      <vt:lpstr>Zjištěné výsledky</vt:lpstr>
      <vt:lpstr>Období respondentů, kdy byli žáky ZŠ</vt:lpstr>
      <vt:lpstr>Prezentace aplikace PowerPoint</vt:lpstr>
      <vt:lpstr>Období respondentů, kdy byli žáky SŠ </vt:lpstr>
      <vt:lpstr> </vt:lpstr>
      <vt:lpstr>Současnost </vt:lpstr>
      <vt:lpstr>Současnost </vt:lpstr>
      <vt:lpstr>Současnost </vt:lpstr>
      <vt:lpstr>Shrnutí</vt:lpstr>
      <vt:lpstr>Poděkování / odkaz</vt:lpstr>
      <vt:lpstr>Prezentace aplikace PowerPoint</vt:lpstr>
      <vt:lpstr>Děkujeme za pozornost. 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Puberta očima žáků primární školy v Chorvatsku</dc:title>
  <dc:creator>Bartošová Michaela</dc:creator>
  <cp:lastModifiedBy>Michaela</cp:lastModifiedBy>
  <cp:revision>151</cp:revision>
  <dcterms:created xsi:type="dcterms:W3CDTF">2020-10-12T08:47:32Z</dcterms:created>
  <dcterms:modified xsi:type="dcterms:W3CDTF">2021-11-29T10:57:25Z</dcterms:modified>
</cp:coreProperties>
</file>