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83" r:id="rId3"/>
    <p:sldId id="292" r:id="rId4"/>
    <p:sldId id="290" r:id="rId5"/>
    <p:sldId id="291" r:id="rId6"/>
    <p:sldId id="274" r:id="rId7"/>
    <p:sldId id="293" r:id="rId8"/>
    <p:sldId id="294" r:id="rId9"/>
    <p:sldId id="295" r:id="rId10"/>
    <p:sldId id="285" r:id="rId11"/>
    <p:sldId id="296" r:id="rId12"/>
    <p:sldId id="297" r:id="rId13"/>
    <p:sldId id="289" r:id="rId14"/>
    <p:sldId id="298" r:id="rId15"/>
    <p:sldId id="287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8723" autoAdjust="0"/>
  </p:normalViewPr>
  <p:slideViewPr>
    <p:cSldViewPr snapToGrid="0">
      <p:cViewPr varScale="1">
        <p:scale>
          <a:sx n="50" d="100"/>
          <a:sy n="50" d="100"/>
        </p:scale>
        <p:origin x="128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B984A3-A59A-4D26-BC14-973A636D39CF}" type="datetimeFigureOut">
              <a:rPr lang="cs-CZ" smtClean="0"/>
              <a:t>29.11.2021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DDB64A-BA30-4B26-A1A3-0BE21EA7FD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4595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6008A5-8099-4107-91E4-3F97F0AB05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416BD93-D107-4DAC-BC6F-C2995FA581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371FCAD-415D-43A6-AF8E-DB6C9C70D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EAFFB-71F1-4370-992C-09E268035EEB}" type="datetimeFigureOut">
              <a:rPr lang="cs-CZ" smtClean="0"/>
              <a:t>29.11.2021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79245BA-9B78-49DB-BFF0-E539CAB8E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69546D0-A002-40AC-9BF9-5409AE468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68D9A-8E3F-4A25-8439-E75B1F5C31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5947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D928E9-702F-4926-B54A-45F91FFAA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D116312-C9B4-45D5-AF97-1BCCCFFF09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F8CB5B0-73E2-4C9E-BD57-49611F9BE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EAFFB-71F1-4370-992C-09E268035EEB}" type="datetimeFigureOut">
              <a:rPr lang="cs-CZ" smtClean="0"/>
              <a:t>29.11.2021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24A52E7-1257-41CA-B2F5-DABDBEF03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267352B-369E-44DE-8684-84C3DA07D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68D9A-8E3F-4A25-8439-E75B1F5C31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55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2BC9AF4-834A-4995-9B7F-364CB4B21B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8C0E109-D90A-4047-8F99-943965D536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6E63CBE-034E-41FE-8675-9D0583A6E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EAFFB-71F1-4370-992C-09E268035EEB}" type="datetimeFigureOut">
              <a:rPr lang="cs-CZ" smtClean="0"/>
              <a:t>29.11.2021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A3710F6-7A02-4E3B-A2A3-4E6C5828D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F12838D-F724-44C7-ADE0-244D7E74B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68D9A-8E3F-4A25-8439-E75B1F5C31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4849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5CFD8D-3174-4ACD-9E75-31FA39BF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A178EFC-05D0-4074-987D-D0B06B399A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8CEBBAD-2091-42B5-9106-2136517D6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EAFFB-71F1-4370-992C-09E268035EEB}" type="datetimeFigureOut">
              <a:rPr lang="cs-CZ" smtClean="0"/>
              <a:t>29.11.2021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DADB10F-796E-4A54-8501-563790048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139FD6A-FE2D-4E16-84B8-C1E013F99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68D9A-8E3F-4A25-8439-E75B1F5C31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52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3D0288-D8EC-4973-A190-261EFE24F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113BB38-5D58-4C6A-A1F6-48755F7CCA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37D4DE2-6231-44A8-A5C8-1CD40FEB1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EAFFB-71F1-4370-992C-09E268035EEB}" type="datetimeFigureOut">
              <a:rPr lang="cs-CZ" smtClean="0"/>
              <a:t>29.11.2021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35985B0-2AAF-4823-BB97-8B6CFD4BD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A9893DC-3B2D-400A-99FD-98E1261E7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68D9A-8E3F-4A25-8439-E75B1F5C31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0995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583172-E4E2-4F5D-8DA7-60F6EDA7A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B98925A-F7BE-4CB4-B1C6-45680D547F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1B609E0D-6C91-4724-A69E-3061BF4E8D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704031C-1DFB-4645-8B35-75715F963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EAFFB-71F1-4370-992C-09E268035EEB}" type="datetimeFigureOut">
              <a:rPr lang="cs-CZ" smtClean="0"/>
              <a:t>29.11.2021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F4B6519-132E-4477-8A16-ACE96161C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F27B0F9-EB1E-4B9E-B320-202A6750C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68D9A-8E3F-4A25-8439-E75B1F5C31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7129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60C0F4-0713-41AB-8954-E2643037D8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BAC0408-8C8B-4DA2-BD74-0506D8E21C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419C48F9-9F4A-4831-A558-F52873C24E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1D85153C-BDAC-4B88-98DF-D5542345BA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EED29DAB-B39C-4072-8B59-540BE5E9EF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65CEBD9-6917-4337-B222-3C102E5FE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EAFFB-71F1-4370-992C-09E268035EEB}" type="datetimeFigureOut">
              <a:rPr lang="cs-CZ" smtClean="0"/>
              <a:t>29.11.2021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B121B5C3-0C7D-46DD-879E-85B2B7B16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BF3C927-549C-4E22-8192-AE5826B4B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68D9A-8E3F-4A25-8439-E75B1F5C31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1075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58B8D2-44A4-4730-9A8D-F046B498C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A147884-77FE-499A-AA20-DD93DCA8E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EAFFB-71F1-4370-992C-09E268035EEB}" type="datetimeFigureOut">
              <a:rPr lang="cs-CZ" smtClean="0"/>
              <a:t>29.11.2021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1F4E9DE-6591-4C78-808F-BD00C8A9E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60F46EB-D216-4B4F-B5B9-4A32D1D4A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68D9A-8E3F-4A25-8439-E75B1F5C31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9811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0932970-ED38-41EA-9C55-8849C02B4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EAFFB-71F1-4370-992C-09E268035EEB}" type="datetimeFigureOut">
              <a:rPr lang="cs-CZ" smtClean="0"/>
              <a:t>29.11.2021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B58E825-A8E4-40EE-87CA-C0CAC012D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833F534-3B2D-4775-A32B-7AA2751F7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68D9A-8E3F-4A25-8439-E75B1F5C31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2502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4D965B-3757-4B11-96DB-6D8D57982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426D267-CC25-45C6-A0FF-0CA44ADA5D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2E4C2F39-CAFE-4D20-9356-AA66793CEC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FF54B41-E07E-46F9-A948-EA3B4716B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EAFFB-71F1-4370-992C-09E268035EEB}" type="datetimeFigureOut">
              <a:rPr lang="cs-CZ" smtClean="0"/>
              <a:t>29.11.2021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444130D-FE04-43F2-96B0-B822975AC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13DB1F5-D1E2-4F0A-A747-299382909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68D9A-8E3F-4A25-8439-E75B1F5C31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5254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CFBC65-CA65-4755-A617-9D5972CFE3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B25F6FA-6D8E-45D1-93A8-9BB1691481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2D366353-2FF8-4C9B-85B5-F19A3E75A0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73EEA0A-BBEA-445F-B28C-C5CAF6492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EAFFB-71F1-4370-992C-09E268035EEB}" type="datetimeFigureOut">
              <a:rPr lang="cs-CZ" smtClean="0"/>
              <a:t>29.11.2021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0C1F1F7-B254-4DA5-AC53-2FBF67EEB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5F44EE4-C047-40A8-9B0E-DD6B82C48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68D9A-8E3F-4A25-8439-E75B1F5C31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0593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D3F7EFF-BFD8-4B9B-B06D-98C010E66D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06FCEA0-77BA-4CE8-A686-063A413E94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C0BE36D-B168-438A-B3C3-64B85468F3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BEAFFB-71F1-4370-992C-09E268035EEB}" type="datetimeFigureOut">
              <a:rPr lang="cs-CZ" smtClean="0"/>
              <a:t>29.11.2021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E0636AF-BACD-4549-87E6-55CF048FA4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4136ABC-710C-4968-8EF2-9D3C1F7720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68D9A-8E3F-4A25-8439-E75B1F5C31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6016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lrohlik@rek.zcu.cz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0FCCBC-5B99-45E8-9091-1F5066CAA0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60826"/>
            <a:ext cx="9144000" cy="2387600"/>
          </a:xfrm>
        </p:spPr>
        <p:txBody>
          <a:bodyPr>
            <a:normAutofit/>
          </a:bodyPr>
          <a:lstStyle/>
          <a:p>
            <a:r>
              <a:rPr lang="cs-CZ" sz="7200" b="1" dirty="0">
                <a:solidFill>
                  <a:srgbClr val="0070C0"/>
                </a:solidFill>
              </a:rPr>
              <a:t>Jak se nebát přípravy odborných publikací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1880797-70F3-40E0-9F30-908C8830F3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32326"/>
            <a:ext cx="9144000" cy="1655762"/>
          </a:xfrm>
        </p:spPr>
        <p:txBody>
          <a:bodyPr/>
          <a:lstStyle/>
          <a:p>
            <a:r>
              <a:rPr lang="cs-CZ" dirty="0"/>
              <a:t>Lucie Rohlíková</a:t>
            </a:r>
          </a:p>
          <a:p>
            <a:r>
              <a:rPr lang="cs-CZ" dirty="0"/>
              <a:t>Katedra výpočetní a didaktické techniky</a:t>
            </a:r>
          </a:p>
          <a:p>
            <a:r>
              <a:rPr lang="cs-CZ" dirty="0"/>
              <a:t>Západočeská univerzita v Plzni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7E2227A-513B-4B23-9807-DE541EA96C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28600"/>
            <a:ext cx="4316775" cy="2815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5263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9C109D-9281-4B25-A0C6-E1B7963D0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Články do vědeckých časopisů?</a:t>
            </a:r>
          </a:p>
        </p:txBody>
      </p:sp>
      <p:pic>
        <p:nvPicPr>
          <p:cNvPr id="9" name="Zástupný symbol pro obsah 8">
            <a:extLst>
              <a:ext uri="{FF2B5EF4-FFF2-40B4-BE49-F238E27FC236}">
                <a16:creationId xmlns:a16="http://schemas.microsoft.com/office/drawing/2014/main" id="{30C64C5E-8012-4BAE-AA9D-4AAC59D273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7084" y="1397234"/>
            <a:ext cx="8084657" cy="5280292"/>
          </a:xfrm>
        </p:spPr>
      </p:pic>
    </p:spTree>
    <p:extLst>
      <p:ext uri="{BB962C8B-B14F-4D97-AF65-F5344CB8AC3E}">
        <p14:creationId xmlns:p14="http://schemas.microsoft.com/office/powerpoint/2010/main" val="14286016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9C109D-9281-4B25-A0C6-E1B7963D0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Články do vědeckých časopisů?</a:t>
            </a:r>
          </a:p>
        </p:txBody>
      </p:sp>
      <p:pic>
        <p:nvPicPr>
          <p:cNvPr id="9" name="Zástupný symbol pro obsah 8">
            <a:extLst>
              <a:ext uri="{FF2B5EF4-FFF2-40B4-BE49-F238E27FC236}">
                <a16:creationId xmlns:a16="http://schemas.microsoft.com/office/drawing/2014/main" id="{30C64C5E-8012-4BAE-AA9D-4AAC59D273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2684" y="1397233"/>
            <a:ext cx="8084657" cy="5280292"/>
          </a:xfrm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0FFAE126-C541-49ED-9D27-19955C0902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521272">
            <a:off x="579625" y="2518139"/>
            <a:ext cx="5914483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84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0B02B0-7D82-4F78-AE64-828214CA9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Články do vědeckých časopisů?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0DE3668-62FB-4EF4-8B20-786152BF17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1563" y="1825625"/>
            <a:ext cx="10740189" cy="46672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3200" dirty="0"/>
              <a:t>Název</a:t>
            </a:r>
          </a:p>
          <a:p>
            <a:pPr marL="0" indent="0">
              <a:buNone/>
            </a:pPr>
            <a:r>
              <a:rPr lang="cs-CZ" sz="3200" dirty="0"/>
              <a:t>Abstrakt</a:t>
            </a:r>
          </a:p>
          <a:p>
            <a:pPr marL="0" indent="0">
              <a:buNone/>
            </a:pPr>
            <a:r>
              <a:rPr lang="cs-CZ" sz="3200" dirty="0"/>
              <a:t>Úvod - </a:t>
            </a:r>
            <a:r>
              <a:rPr lang="cs-CZ" sz="3200" dirty="0" err="1"/>
              <a:t>state</a:t>
            </a:r>
            <a:r>
              <a:rPr lang="cs-CZ" sz="3200" dirty="0"/>
              <a:t> </a:t>
            </a:r>
            <a:r>
              <a:rPr lang="cs-CZ" sz="3200" dirty="0" err="1"/>
              <a:t>of</a:t>
            </a:r>
            <a:r>
              <a:rPr lang="cs-CZ" sz="3200" dirty="0"/>
              <a:t> </a:t>
            </a:r>
            <a:r>
              <a:rPr lang="cs-CZ" sz="3200" dirty="0" err="1"/>
              <a:t>the</a:t>
            </a:r>
            <a:r>
              <a:rPr lang="cs-CZ" sz="3200" dirty="0"/>
              <a:t> art</a:t>
            </a:r>
          </a:p>
          <a:p>
            <a:pPr marL="0" indent="0">
              <a:buNone/>
            </a:pPr>
            <a:r>
              <a:rPr lang="cs-CZ" sz="3200" dirty="0"/>
              <a:t>Metodologie</a:t>
            </a:r>
          </a:p>
          <a:p>
            <a:pPr marL="0" indent="0">
              <a:buNone/>
            </a:pPr>
            <a:r>
              <a:rPr lang="cs-CZ" sz="3200" dirty="0"/>
              <a:t>Výsledky</a:t>
            </a:r>
          </a:p>
          <a:p>
            <a:pPr marL="0" indent="0">
              <a:buNone/>
            </a:pPr>
            <a:r>
              <a:rPr lang="cs-CZ" sz="3200" dirty="0"/>
              <a:t>Diskuse výsledků</a:t>
            </a:r>
          </a:p>
          <a:p>
            <a:pPr marL="0" indent="0">
              <a:buNone/>
            </a:pPr>
            <a:r>
              <a:rPr lang="cs-CZ" sz="3200" dirty="0"/>
              <a:t>Závěr a </a:t>
            </a:r>
            <a:r>
              <a:rPr lang="cs-CZ" sz="3200" dirty="0" err="1"/>
              <a:t>future</a:t>
            </a:r>
            <a:r>
              <a:rPr lang="cs-CZ" sz="3200" dirty="0"/>
              <a:t> </a:t>
            </a:r>
            <a:r>
              <a:rPr lang="cs-CZ" sz="3200" dirty="0" err="1"/>
              <a:t>work</a:t>
            </a:r>
            <a:endParaRPr lang="cs-CZ" sz="32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544BD716-6FFE-4DBA-97A9-35F658E491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432305">
            <a:off x="4960139" y="2077005"/>
            <a:ext cx="6398407" cy="3781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005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0B02B0-7D82-4F78-AE64-828214CA9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Články do vědeckých časopisů?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0DE3668-62FB-4EF4-8B20-786152BF17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5905" y="2484437"/>
            <a:ext cx="10740189" cy="46672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3200" dirty="0">
                <a:solidFill>
                  <a:srgbClr val="FF0000"/>
                </a:solidFill>
              </a:rPr>
              <a:t>Ambice</a:t>
            </a:r>
          </a:p>
          <a:p>
            <a:pPr marL="0" indent="0">
              <a:buNone/>
            </a:pPr>
            <a:r>
              <a:rPr lang="cs-CZ" sz="3200" dirty="0">
                <a:solidFill>
                  <a:srgbClr val="FF0000"/>
                </a:solidFill>
              </a:rPr>
              <a:t>Psát, psát, psát</a:t>
            </a:r>
          </a:p>
          <a:p>
            <a:pPr marL="0" indent="0">
              <a:buNone/>
            </a:pPr>
            <a:r>
              <a:rPr lang="cs-CZ" sz="3200" dirty="0">
                <a:solidFill>
                  <a:srgbClr val="FF0000"/>
                </a:solidFill>
              </a:rPr>
              <a:t>Rozšiřovat kontakty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544BD716-6FFE-4DBA-97A9-35F658E491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432305">
            <a:off x="4960139" y="2077005"/>
            <a:ext cx="6398407" cy="3781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09035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hd Graduation Quotes Facebook – VisitQuotes">
            <a:extLst>
              <a:ext uri="{FF2B5EF4-FFF2-40B4-BE49-F238E27FC236}">
                <a16:creationId xmlns:a16="http://schemas.microsoft.com/office/drawing/2014/main" id="{618E02A6-0624-4290-8D56-98C7C6A929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000" y="0"/>
            <a:ext cx="6858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18866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9C109D-9281-4B25-A0C6-E1B7963D0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276621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cs-CZ" dirty="0"/>
              <a:t>Děkuji za pozornost. </a:t>
            </a:r>
            <a:br>
              <a:rPr lang="cs-CZ" dirty="0"/>
            </a:br>
            <a:br>
              <a:rPr lang="cs-CZ" dirty="0"/>
            </a:b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5A581061-F518-4D4D-BAFA-BD8110F74998}"/>
              </a:ext>
            </a:extLst>
          </p:cNvPr>
          <p:cNvSpPr txBox="1"/>
          <p:nvPr/>
        </p:nvSpPr>
        <p:spPr>
          <a:xfrm>
            <a:off x="6569242" y="3946357"/>
            <a:ext cx="326236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/>
              <a:t>Lucie Rohlíková</a:t>
            </a:r>
            <a:br>
              <a:rPr lang="cs-CZ" sz="3200" dirty="0"/>
            </a:br>
            <a:r>
              <a:rPr lang="cs-CZ" sz="3200" dirty="0">
                <a:hlinkClick r:id="rId2"/>
              </a:rPr>
              <a:t>lrohlik@kvd.zcu.cz</a:t>
            </a:r>
            <a:br>
              <a:rPr lang="cs-CZ" sz="3200" dirty="0"/>
            </a:br>
            <a:r>
              <a:rPr lang="cs-CZ" sz="3200" dirty="0"/>
              <a:t>604 115 360</a:t>
            </a:r>
          </a:p>
        </p:txBody>
      </p:sp>
    </p:spTree>
    <p:extLst>
      <p:ext uri="{BB962C8B-B14F-4D97-AF65-F5344CB8AC3E}">
        <p14:creationId xmlns:p14="http://schemas.microsoft.com/office/powerpoint/2010/main" val="1162233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332DF877-529E-4813-94BB-94F3CA7DB0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842" y="111698"/>
            <a:ext cx="10195118" cy="6746301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93A0E94F-6D3E-4EC6-BE49-09BCB6D9F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Doktorand?</a:t>
            </a:r>
          </a:p>
        </p:txBody>
      </p:sp>
    </p:spTree>
    <p:extLst>
      <p:ext uri="{BB962C8B-B14F-4D97-AF65-F5344CB8AC3E}">
        <p14:creationId xmlns:p14="http://schemas.microsoft.com/office/powerpoint/2010/main" val="2999449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0B02B0-7D82-4F78-AE64-828214CA9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9725"/>
            <a:ext cx="10515600" cy="1325563"/>
          </a:xfrm>
        </p:spPr>
        <p:txBody>
          <a:bodyPr>
            <a:normAutofit/>
          </a:bodyPr>
          <a:lstStyle/>
          <a:p>
            <a:r>
              <a:rPr lang="cs-CZ" dirty="0"/>
              <a:t>Doktorand?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0DE3668-62FB-4EF4-8B20-786152BF17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3611" y="1665288"/>
            <a:ext cx="10740189" cy="46672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3200" dirty="0"/>
              <a:t>Studium</a:t>
            </a:r>
          </a:p>
          <a:p>
            <a:pPr marL="0" indent="0">
              <a:buNone/>
            </a:pPr>
            <a:r>
              <a:rPr lang="cs-CZ" sz="3200" dirty="0"/>
              <a:t>Rešerše</a:t>
            </a:r>
          </a:p>
          <a:p>
            <a:pPr marL="0" indent="0">
              <a:buNone/>
            </a:pPr>
            <a:r>
              <a:rPr lang="cs-CZ" sz="3200" dirty="0"/>
              <a:t>Učit se jazyk</a:t>
            </a:r>
          </a:p>
          <a:p>
            <a:pPr marL="0" indent="0">
              <a:buNone/>
            </a:pPr>
            <a:endParaRPr lang="cs-CZ" sz="3200" dirty="0"/>
          </a:p>
          <a:p>
            <a:pPr marL="0" indent="0">
              <a:buNone/>
            </a:pPr>
            <a:r>
              <a:rPr lang="cs-CZ" sz="3200" dirty="0">
                <a:solidFill>
                  <a:srgbClr val="FF0000"/>
                </a:solidFill>
              </a:rPr>
              <a:t>Tým</a:t>
            </a:r>
          </a:p>
          <a:p>
            <a:pPr marL="0" indent="0">
              <a:buNone/>
            </a:pPr>
            <a:r>
              <a:rPr lang="cs-CZ" sz="3200" dirty="0">
                <a:solidFill>
                  <a:srgbClr val="FF0000"/>
                </a:solidFill>
              </a:rPr>
              <a:t>Open mind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259FBF50-3B76-41A8-B5BA-ACFC93587F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8299" y="339725"/>
            <a:ext cx="6130089" cy="4056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631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0B02B0-7D82-4F78-AE64-828214CA9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9725"/>
            <a:ext cx="10515600" cy="1325563"/>
          </a:xfrm>
        </p:spPr>
        <p:txBody>
          <a:bodyPr>
            <a:normAutofit/>
          </a:bodyPr>
          <a:lstStyle/>
          <a:p>
            <a:r>
              <a:rPr lang="cs-CZ" dirty="0"/>
              <a:t>Doktorand?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0DE3668-62FB-4EF4-8B20-786152BF17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3611" y="1665288"/>
            <a:ext cx="10740189" cy="46672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3200" dirty="0"/>
              <a:t>Studium</a:t>
            </a:r>
          </a:p>
          <a:p>
            <a:pPr marL="0" indent="0">
              <a:buNone/>
            </a:pPr>
            <a:r>
              <a:rPr lang="cs-CZ" sz="3200" dirty="0"/>
              <a:t>Rešerše</a:t>
            </a:r>
          </a:p>
          <a:p>
            <a:pPr marL="0" indent="0">
              <a:buNone/>
            </a:pPr>
            <a:r>
              <a:rPr lang="cs-CZ" sz="3200" dirty="0"/>
              <a:t>Učit se jazyk</a:t>
            </a:r>
          </a:p>
          <a:p>
            <a:pPr marL="0" indent="0">
              <a:buNone/>
            </a:pPr>
            <a:r>
              <a:rPr lang="cs-CZ" sz="3200" dirty="0"/>
              <a:t>Tým</a:t>
            </a:r>
          </a:p>
          <a:p>
            <a:pPr marL="0" indent="0">
              <a:buNone/>
            </a:pPr>
            <a:r>
              <a:rPr lang="cs-CZ" sz="3200" dirty="0"/>
              <a:t>Open mind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259FBF50-3B76-41A8-B5BA-ACFC93587F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8299" y="339725"/>
            <a:ext cx="6130089" cy="4056395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61773C9B-15E6-43FC-81D2-99B12E6E679E}"/>
              </a:ext>
            </a:extLst>
          </p:cNvPr>
          <p:cNvSpPr txBox="1"/>
          <p:nvPr/>
        </p:nvSpPr>
        <p:spPr>
          <a:xfrm flipH="1">
            <a:off x="6954518" y="4530992"/>
            <a:ext cx="377698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/>
              <a:t>Méně strachu, více naslouchání</a:t>
            </a:r>
          </a:p>
        </p:txBody>
      </p:sp>
    </p:spTree>
    <p:extLst>
      <p:ext uri="{BB962C8B-B14F-4D97-AF65-F5344CB8AC3E}">
        <p14:creationId xmlns:p14="http://schemas.microsoft.com/office/powerpoint/2010/main" val="397096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0B02B0-7D82-4F78-AE64-828214CA9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9725"/>
            <a:ext cx="10515600" cy="1325563"/>
          </a:xfrm>
        </p:spPr>
        <p:txBody>
          <a:bodyPr>
            <a:normAutofit/>
          </a:bodyPr>
          <a:lstStyle/>
          <a:p>
            <a:r>
              <a:rPr lang="cs-CZ" dirty="0"/>
              <a:t>Doktorand?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0DE3668-62FB-4EF4-8B20-786152BF17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3611" y="1665288"/>
            <a:ext cx="10740189" cy="46672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3200" dirty="0"/>
              <a:t>Studium</a:t>
            </a:r>
          </a:p>
          <a:p>
            <a:pPr marL="0" indent="0">
              <a:buNone/>
            </a:pPr>
            <a:r>
              <a:rPr lang="cs-CZ" sz="3200" dirty="0"/>
              <a:t>Rešerše</a:t>
            </a:r>
          </a:p>
          <a:p>
            <a:pPr marL="0" indent="0">
              <a:buNone/>
            </a:pPr>
            <a:r>
              <a:rPr lang="cs-CZ" sz="3200" dirty="0"/>
              <a:t>Učit se jazyk</a:t>
            </a:r>
          </a:p>
          <a:p>
            <a:pPr marL="0" indent="0">
              <a:buNone/>
            </a:pPr>
            <a:r>
              <a:rPr lang="cs-CZ" sz="3200" dirty="0"/>
              <a:t>Tým</a:t>
            </a:r>
          </a:p>
          <a:p>
            <a:pPr marL="0" indent="0">
              <a:buNone/>
            </a:pPr>
            <a:r>
              <a:rPr lang="cs-CZ" sz="3200" dirty="0"/>
              <a:t>Open mind</a:t>
            </a:r>
          </a:p>
          <a:p>
            <a:pPr marL="0" indent="0">
              <a:buNone/>
            </a:pPr>
            <a:r>
              <a:rPr lang="cs-CZ" sz="3200" dirty="0">
                <a:solidFill>
                  <a:srgbClr val="FF0000"/>
                </a:solidFill>
              </a:rPr>
              <a:t>Ambice</a:t>
            </a:r>
          </a:p>
          <a:p>
            <a:pPr marL="0" indent="0">
              <a:buNone/>
            </a:pPr>
            <a:r>
              <a:rPr lang="cs-CZ" sz="3200" dirty="0">
                <a:solidFill>
                  <a:srgbClr val="FF0000"/>
                </a:solidFill>
              </a:rPr>
              <a:t>Psát, psát, psát</a:t>
            </a:r>
          </a:p>
          <a:p>
            <a:pPr marL="0" indent="0">
              <a:buNone/>
            </a:pPr>
            <a:r>
              <a:rPr lang="cs-CZ" sz="3200" dirty="0">
                <a:solidFill>
                  <a:srgbClr val="FF0000"/>
                </a:solidFill>
              </a:rPr>
              <a:t>Rozšiřovat kontakty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259FBF50-3B76-41A8-B5BA-ACFC93587F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8299" y="339725"/>
            <a:ext cx="6130089" cy="4056395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61773C9B-15E6-43FC-81D2-99B12E6E679E}"/>
              </a:ext>
            </a:extLst>
          </p:cNvPr>
          <p:cNvSpPr txBox="1"/>
          <p:nvPr/>
        </p:nvSpPr>
        <p:spPr>
          <a:xfrm flipH="1">
            <a:off x="6954518" y="4530992"/>
            <a:ext cx="377698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/>
              <a:t>Méně strachu, více naslouchání</a:t>
            </a:r>
          </a:p>
        </p:txBody>
      </p:sp>
    </p:spTree>
    <p:extLst>
      <p:ext uri="{BB962C8B-B14F-4D97-AF65-F5344CB8AC3E}">
        <p14:creationId xmlns:p14="http://schemas.microsoft.com/office/powerpoint/2010/main" val="3949027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0B02B0-7D82-4F78-AE64-828214CA9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Akademický pracovník?</a:t>
            </a:r>
          </a:p>
        </p:txBody>
      </p:sp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09B16634-5803-45FD-90E0-538A66EF72C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5821" y="1408727"/>
            <a:ext cx="9577137" cy="5377163"/>
          </a:xfrm>
        </p:spPr>
      </p:pic>
    </p:spTree>
    <p:extLst>
      <p:ext uri="{BB962C8B-B14F-4D97-AF65-F5344CB8AC3E}">
        <p14:creationId xmlns:p14="http://schemas.microsoft.com/office/powerpoint/2010/main" val="2785816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0B02B0-7D82-4F78-AE64-828214CA9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9725"/>
            <a:ext cx="10515600" cy="1325563"/>
          </a:xfrm>
        </p:spPr>
        <p:txBody>
          <a:bodyPr>
            <a:normAutofit/>
          </a:bodyPr>
          <a:lstStyle/>
          <a:p>
            <a:r>
              <a:rPr lang="cs-CZ" dirty="0"/>
              <a:t>Akademický pracovník?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0DE3668-62FB-4EF4-8B20-786152BF17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3611" y="1323582"/>
            <a:ext cx="11171989" cy="46672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3200" dirty="0"/>
              <a:t>Zlepšovat se postupně ve VŠ pedagogice i v metodologii výzkumu</a:t>
            </a:r>
          </a:p>
          <a:p>
            <a:pPr marL="0" indent="0">
              <a:buNone/>
            </a:pPr>
            <a:r>
              <a:rPr lang="cs-CZ" sz="3200" dirty="0"/>
              <a:t>Být odborníkem v tom, co učím</a:t>
            </a:r>
          </a:p>
          <a:p>
            <a:pPr marL="0" indent="0">
              <a:buNone/>
            </a:pPr>
            <a:r>
              <a:rPr lang="cs-CZ" sz="3200" dirty="0"/>
              <a:t>Sbírat data</a:t>
            </a:r>
          </a:p>
          <a:p>
            <a:pPr marL="0" indent="0">
              <a:buNone/>
            </a:pPr>
            <a:r>
              <a:rPr lang="cs-CZ" sz="3200" dirty="0"/>
              <a:t>Pracovat v týmu</a:t>
            </a:r>
          </a:p>
          <a:p>
            <a:pPr marL="0" indent="0">
              <a:buNone/>
            </a:pPr>
            <a:r>
              <a:rPr lang="cs-CZ" sz="3200" dirty="0"/>
              <a:t>Vyhledávat projektové příležitosti</a:t>
            </a:r>
          </a:p>
        </p:txBody>
      </p:sp>
      <p:pic>
        <p:nvPicPr>
          <p:cNvPr id="6" name="Zástupný symbol pro obsah 4">
            <a:extLst>
              <a:ext uri="{FF2B5EF4-FFF2-40B4-BE49-F238E27FC236}">
                <a16:creationId xmlns:a16="http://schemas.microsoft.com/office/drawing/2014/main" id="{BCDF3F7F-53CB-45D3-BC76-99B73B67BF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8921" y="2374900"/>
            <a:ext cx="4806679" cy="269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4419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0B02B0-7D82-4F78-AE64-828214CA9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9725"/>
            <a:ext cx="10515600" cy="1325563"/>
          </a:xfrm>
        </p:spPr>
        <p:txBody>
          <a:bodyPr>
            <a:normAutofit/>
          </a:bodyPr>
          <a:lstStyle/>
          <a:p>
            <a:r>
              <a:rPr lang="cs-CZ" dirty="0"/>
              <a:t>Akademický pracovník?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0DE3668-62FB-4EF4-8B20-786152BF17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3611" y="1323582"/>
            <a:ext cx="11171989" cy="46672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3200" dirty="0"/>
              <a:t>Zlepšovat se postupně ve VŠ pedagogice i v metodologii výzkumu</a:t>
            </a:r>
          </a:p>
          <a:p>
            <a:pPr marL="0" indent="0">
              <a:buNone/>
            </a:pPr>
            <a:r>
              <a:rPr lang="cs-CZ" sz="3200" dirty="0"/>
              <a:t>Být odborníkem v tom, co učím</a:t>
            </a:r>
          </a:p>
          <a:p>
            <a:pPr marL="0" indent="0">
              <a:buNone/>
            </a:pPr>
            <a:r>
              <a:rPr lang="cs-CZ" sz="3200" dirty="0"/>
              <a:t>Sbírat data</a:t>
            </a:r>
          </a:p>
          <a:p>
            <a:pPr marL="0" indent="0">
              <a:buNone/>
            </a:pPr>
            <a:r>
              <a:rPr lang="cs-CZ" sz="3200" dirty="0"/>
              <a:t>Pracovat v týmu</a:t>
            </a:r>
          </a:p>
          <a:p>
            <a:pPr marL="0" indent="0">
              <a:buNone/>
            </a:pPr>
            <a:r>
              <a:rPr lang="cs-CZ" sz="3200" dirty="0"/>
              <a:t>Vyhledávat projektové příležitosti</a:t>
            </a:r>
          </a:p>
          <a:p>
            <a:pPr marL="0" indent="0">
              <a:buNone/>
            </a:pPr>
            <a:r>
              <a:rPr lang="cs-CZ" sz="3200" dirty="0">
                <a:solidFill>
                  <a:srgbClr val="FF0000"/>
                </a:solidFill>
              </a:rPr>
              <a:t>Ambice</a:t>
            </a:r>
          </a:p>
          <a:p>
            <a:pPr marL="0" indent="0">
              <a:buNone/>
            </a:pPr>
            <a:r>
              <a:rPr lang="cs-CZ" sz="3200" dirty="0">
                <a:solidFill>
                  <a:srgbClr val="FF0000"/>
                </a:solidFill>
              </a:rPr>
              <a:t>Psát, psát, psát</a:t>
            </a:r>
          </a:p>
          <a:p>
            <a:pPr marL="0" indent="0">
              <a:buNone/>
            </a:pPr>
            <a:r>
              <a:rPr lang="cs-CZ" sz="3200" dirty="0">
                <a:solidFill>
                  <a:srgbClr val="FF0000"/>
                </a:solidFill>
              </a:rPr>
              <a:t>Rozšiřovat kontakty</a:t>
            </a:r>
          </a:p>
        </p:txBody>
      </p:sp>
      <p:pic>
        <p:nvPicPr>
          <p:cNvPr id="6" name="Zástupný symbol pro obsah 4">
            <a:extLst>
              <a:ext uri="{FF2B5EF4-FFF2-40B4-BE49-F238E27FC236}">
                <a16:creationId xmlns:a16="http://schemas.microsoft.com/office/drawing/2014/main" id="{BCDF3F7F-53CB-45D3-BC76-99B73B67BF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3681" y="2349500"/>
            <a:ext cx="4851919" cy="272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60768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0B02B0-7D82-4F78-AE64-828214CA9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9725"/>
            <a:ext cx="10515600" cy="1325563"/>
          </a:xfrm>
        </p:spPr>
        <p:txBody>
          <a:bodyPr>
            <a:normAutofit/>
          </a:bodyPr>
          <a:lstStyle/>
          <a:p>
            <a:r>
              <a:rPr lang="cs-CZ" dirty="0"/>
              <a:t>Akademický pracovník?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0DE3668-62FB-4EF4-8B20-786152BF17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3611" y="1323582"/>
            <a:ext cx="11171989" cy="46672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3200" dirty="0"/>
              <a:t>Zlepšovat se postupně ve VŠ pedagogice i v metodologii výzkumu</a:t>
            </a:r>
          </a:p>
          <a:p>
            <a:pPr marL="0" indent="0">
              <a:buNone/>
            </a:pPr>
            <a:r>
              <a:rPr lang="cs-CZ" sz="3200" dirty="0"/>
              <a:t>Být odborníkem v tom, co učím</a:t>
            </a:r>
          </a:p>
          <a:p>
            <a:pPr marL="0" indent="0">
              <a:buNone/>
            </a:pPr>
            <a:r>
              <a:rPr lang="cs-CZ" sz="3200" dirty="0"/>
              <a:t>Sbírat data</a:t>
            </a:r>
          </a:p>
          <a:p>
            <a:pPr marL="0" indent="0">
              <a:buNone/>
            </a:pPr>
            <a:r>
              <a:rPr lang="cs-CZ" sz="3200" dirty="0"/>
              <a:t>Pracovat v týmu</a:t>
            </a:r>
          </a:p>
          <a:p>
            <a:pPr marL="0" indent="0">
              <a:buNone/>
            </a:pPr>
            <a:r>
              <a:rPr lang="cs-CZ" sz="3200" dirty="0"/>
              <a:t>Vyhledávat projektové příležitosti</a:t>
            </a:r>
          </a:p>
          <a:p>
            <a:pPr marL="0" indent="0">
              <a:buNone/>
            </a:pPr>
            <a:r>
              <a:rPr lang="cs-CZ" sz="3200" dirty="0">
                <a:solidFill>
                  <a:srgbClr val="FF0000"/>
                </a:solidFill>
              </a:rPr>
              <a:t>Ambice</a:t>
            </a:r>
          </a:p>
          <a:p>
            <a:pPr marL="0" indent="0">
              <a:buNone/>
            </a:pPr>
            <a:r>
              <a:rPr lang="cs-CZ" sz="3200" dirty="0">
                <a:solidFill>
                  <a:srgbClr val="FF0000"/>
                </a:solidFill>
              </a:rPr>
              <a:t>Psát, psát, psát</a:t>
            </a:r>
          </a:p>
          <a:p>
            <a:pPr marL="0" indent="0">
              <a:buNone/>
            </a:pPr>
            <a:r>
              <a:rPr lang="cs-CZ" sz="3200" dirty="0">
                <a:solidFill>
                  <a:srgbClr val="FF0000"/>
                </a:solidFill>
              </a:rPr>
              <a:t>Rozšiřovat kontakty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61773C9B-15E6-43FC-81D2-99B12E6E679E}"/>
              </a:ext>
            </a:extLst>
          </p:cNvPr>
          <p:cNvSpPr txBox="1"/>
          <p:nvPr/>
        </p:nvSpPr>
        <p:spPr>
          <a:xfrm flipH="1">
            <a:off x="5994400" y="5073650"/>
            <a:ext cx="60324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/>
              <a:t>Méně arogance, </a:t>
            </a:r>
          </a:p>
          <a:p>
            <a:pPr algn="ctr"/>
            <a:r>
              <a:rPr lang="cs-CZ" sz="4000" b="1" dirty="0"/>
              <a:t>více spolupráce a pokory</a:t>
            </a:r>
          </a:p>
        </p:txBody>
      </p:sp>
      <p:pic>
        <p:nvPicPr>
          <p:cNvPr id="6" name="Zástupný symbol pro obsah 4">
            <a:extLst>
              <a:ext uri="{FF2B5EF4-FFF2-40B4-BE49-F238E27FC236}">
                <a16:creationId xmlns:a16="http://schemas.microsoft.com/office/drawing/2014/main" id="{BCDF3F7F-53CB-45D3-BC76-99B73B67BF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019" y="2438400"/>
            <a:ext cx="4693581" cy="2635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614835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740</TotalTime>
  <Words>241</Words>
  <Application>Microsoft Office PowerPoint</Application>
  <PresentationFormat>Širokoúhlá obrazovka</PresentationFormat>
  <Paragraphs>72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Motiv Office</vt:lpstr>
      <vt:lpstr>Jak se nebát přípravy odborných publikací</vt:lpstr>
      <vt:lpstr>Doktorand?</vt:lpstr>
      <vt:lpstr>Doktorand?</vt:lpstr>
      <vt:lpstr>Doktorand?</vt:lpstr>
      <vt:lpstr>Doktorand?</vt:lpstr>
      <vt:lpstr>Akademický pracovník?</vt:lpstr>
      <vt:lpstr>Akademický pracovník?</vt:lpstr>
      <vt:lpstr>Akademický pracovník?</vt:lpstr>
      <vt:lpstr>Akademický pracovník?</vt:lpstr>
      <vt:lpstr>Články do vědeckých časopisů?</vt:lpstr>
      <vt:lpstr>Články do vědeckých časopisů?</vt:lpstr>
      <vt:lpstr>Články do vědeckých časopisů?</vt:lpstr>
      <vt:lpstr>Články do vědeckých časopisů?</vt:lpstr>
      <vt:lpstr>Prezentace aplikace PowerPoint</vt:lpstr>
      <vt:lpstr>Děkuji za pozornost.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Hybridní výuka</dc:title>
  <dc:creator>Lucie Rohlíková</dc:creator>
  <cp:lastModifiedBy>Lucie Rohlíková</cp:lastModifiedBy>
  <cp:revision>40</cp:revision>
  <dcterms:created xsi:type="dcterms:W3CDTF">2021-10-19T06:55:44Z</dcterms:created>
  <dcterms:modified xsi:type="dcterms:W3CDTF">2021-11-29T08:01:02Z</dcterms:modified>
</cp:coreProperties>
</file>